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Raleway"/>
      <p:regular r:id="rId41"/>
      <p:bold r:id="rId42"/>
      <p:italic r:id="rId43"/>
      <p:boldItalic r:id="rId44"/>
    </p:embeddedFont>
    <p:embeddedFont>
      <p:font typeface="Roboto"/>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3" roundtripDataSignature="AMtx7mjmljZC/vI2TbTm/mQOEXGxWNe9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80EDFE-BE63-4E8C-9568-24F3C2707D94}">
  <a:tblStyle styleId="{F680EDFE-BE63-4E8C-9568-24F3C2707D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italic.fntdata"/><Relationship Id="rId50" Type="http://schemas.openxmlformats.org/officeDocument/2006/relationships/font" Target="fonts/Lato-bold.fntdata"/><Relationship Id="rId53" Type="http://customschemas.google.com/relationships/presentationmetadata" Target="metadata"/><Relationship Id="rId52" Type="http://schemas.openxmlformats.org/officeDocument/2006/relationships/font" Target="fonts/Lat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dimrehurek.com/gensim/models/fasttext.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dimrehurek.com/gensim/models/fasttext.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What?</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Who?</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Chika-chika</a:t>
            </a:r>
            <a:endParaRPr sz="1050">
              <a:solidFill>
                <a:srgbClr val="202124"/>
              </a:solidFill>
              <a:highlight>
                <a:srgbClr val="FFFFFF"/>
              </a:highlight>
            </a:endParaRPr>
          </a:p>
          <a:p>
            <a:pPr indent="0" lvl="0" marL="0" rtl="0" algn="l">
              <a:lnSpc>
                <a:spcPct val="100000"/>
              </a:lnSpc>
              <a:spcBef>
                <a:spcPts val="0"/>
              </a:spcBef>
              <a:spcAft>
                <a:spcPts val="0"/>
              </a:spcAft>
              <a:buSzPts val="1100"/>
              <a:buNone/>
            </a:pPr>
            <a:r>
              <a:rPr lang="es" sz="1050">
                <a:solidFill>
                  <a:srgbClr val="202124"/>
                </a:solidFill>
                <a:highlight>
                  <a:srgbClr val="FFFFFF"/>
                </a:highlight>
              </a:rPr>
              <a:t>Slim Shady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8e5ef7b7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38e5ef7b77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8e5ef7b77_4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38e5ef7b77_4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38e5ef7b77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38e5ef7b77_2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rgbClr val="0B1F40"/>
                </a:solidFill>
                <a:highlight>
                  <a:srgbClr val="FFFFFF"/>
                </a:highlight>
                <a:latin typeface="Microsoft Yahei"/>
                <a:ea typeface="Microsoft Yahei"/>
                <a:cs typeface="Microsoft Yahei"/>
                <a:sym typeface="Microsoft Yahei"/>
              </a:rPr>
              <a:t>Potser n’hi ha overfitting?</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8d6a28691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38d6a28691_2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8d6a28691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38d6a28691_2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38d6a28691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38d6a28691_2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38d6a28691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238d6a28691_2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38e5ef7b77_4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38e5ef7b77_4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38d6a286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38d6a2869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8d6a28691_2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38d6a28691_2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38e5ef7b7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238e5ef7b77_4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38e5ef7b77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38e5ef7b77_4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38e5ef7b77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38e5ef7b77_4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38e5ef7b77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38e5ef7b77_4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rgbClr val="0B1F40"/>
                </a:solidFill>
                <a:highlight>
                  <a:srgbClr val="FFFFFF"/>
                </a:highlight>
                <a:latin typeface="Microsoft Yahei"/>
                <a:ea typeface="Microsoft Yahei"/>
                <a:cs typeface="Microsoft Yahei"/>
                <a:sym typeface="Microsoft Yahei"/>
              </a:rPr>
              <a:t>Potser n’hi ha overfitting?</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38e238375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38e238375f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38e238375f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238e238375f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38e23837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238e238375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38e238375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38e238375f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38e238375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238e238375f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8d6a2869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38d6a2869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38e5ef7b77_4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38e5ef7b77_4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267caa6ca0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2267caa6ca0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27d08f2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227d08f23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s" sz="1200">
                <a:solidFill>
                  <a:srgbClr val="374151"/>
                </a:solidFill>
                <a:highlight>
                  <a:srgbClr val="F7F7F8"/>
                </a:highlight>
                <a:latin typeface="Roboto"/>
                <a:ea typeface="Roboto"/>
                <a:cs typeface="Roboto"/>
                <a:sym typeface="Roboto"/>
              </a:rPr>
              <a:t>Task a:</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Object detection models such as FasterRCNN and MaskRCNN can struggle with object recognition when textures are similar or when objects are outside their context. FasterRCNN can misclassify objects with similar textures, while MaskRCNN can more accurately detect such objects. However, both models can still correctly detect and label objects outside their context in most cases.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b:</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When transplanting objects into new images using MaskRCNN, the model is generally able to recognize the transplanted objects, especially for cases such as dogs and clocks. However, in some cases, such as TVs in dark backgrounds, the model may fail to detect the objects. This highlights the importance of background and lighting conditions for object detection.</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c:</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The background of an image plays a critical role in object detection accuracy, and overlapping or partially occluded objects can be challenging for the model. Duplicating objects in an image can provide additional information that can help the model detect and classify objects more accurately, especially if the duplicated object is in a different location or under different lighting conditions than the original object.</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Feature interference can be harmful to the detection process in MaskRCNN, as features obtained from pixels outside the region of interest can interfere with the predictions. Adding random noise can further amplify this issue. Therefore, it is essential to pay attention to the pixels and features included in the model's training and detection processes.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Style transfer can impact object detectability, as some styles may result in texture loss and non-uniform contours, making it more difficult for object detection models to identify objects. It is important to choose styles that preserve object details and contours to minimize the impact on object detection accuracy.</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38d6a28691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238d6a28691_2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s" sz="1200">
                <a:solidFill>
                  <a:srgbClr val="374151"/>
                </a:solidFill>
                <a:highlight>
                  <a:srgbClr val="F7F7F8"/>
                </a:highlight>
                <a:latin typeface="Roboto"/>
                <a:ea typeface="Roboto"/>
                <a:cs typeface="Roboto"/>
                <a:sym typeface="Roboto"/>
              </a:rPr>
              <a:t>Task a:</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Object detection models such as FasterRCNN and MaskRCNN can struggle with object recognition when textures are similar or when objects are outside their context. FasterRCNN can misclassify objects with similar textures, while MaskRCNN can more accurately detect such objects. However, both models can still correctly detect and label objects outside their context in most cases.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b:</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When transplanting objects into new images using MaskRCNN, the model is generally able to recognize the transplanted objects, especially for cases such as dogs and clocks. However, in some cases, such as TVs in dark backgrounds, the model may fail to detect the objects. This highlights the importance of background and lighting conditions for object detection.</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c:</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The background of an image plays a critical role in object detection accuracy, and overlapping or partially occluded objects can be challenging for the model. Duplicating objects in an image can provide additional information that can help the model detect and classify objects more accurately, especially if the duplicated object is in a different location or under different lighting conditions than the original object.</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Feature interference can be harmful to the detection process in MaskRCNN, as features obtained from pixels outside the region of interest can interfere with the predictions. Adding random noise can further amplify this issue. Therefore, it is essential to pay attention to the pixels and features included in the model's training and detection processes.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Style transfer can impact object detectability, as some styles may result in texture loss and non-uniform contours, making it more difficult for object detection models to identify objects. It is important to choose styles that preserve object details and contours to minimize the impact on object detection accuracy.</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8d6a286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38d6a28691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8d6a2869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38d6a28691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8d6a286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38d6a2869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550" u="sng">
                <a:solidFill>
                  <a:schemeClr val="hlink"/>
                </a:solidFill>
                <a:highlight>
                  <a:srgbClr val="FFFFFF"/>
                </a:highlight>
                <a:hlinkClick r:id="rId2"/>
              </a:rPr>
              <a:t>FasText</a:t>
            </a:r>
            <a:r>
              <a:rPr b="1" lang="es" sz="1550">
                <a:solidFill>
                  <a:srgbClr val="353535"/>
                </a:solidFill>
                <a:highlight>
                  <a:srgbClr val="FFFFFF"/>
                </a:highlight>
              </a:rPr>
              <a:t> trata de capturar la información morfológica de las palabras</a:t>
            </a:r>
            <a:r>
              <a:rPr lang="es" sz="1550">
                <a:solidFill>
                  <a:srgbClr val="353535"/>
                </a:solidFill>
                <a:highlight>
                  <a:srgbClr val="FFFFFF"/>
                </a:highlight>
              </a:rPr>
              <a:t>.</a:t>
            </a:r>
            <a:endParaRPr sz="1550">
              <a:solidFill>
                <a:srgbClr val="353535"/>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s" sz="1550">
                <a:solidFill>
                  <a:srgbClr val="353535"/>
                </a:solidFill>
                <a:highlight>
                  <a:srgbClr val="FFFFFF"/>
                </a:highlight>
              </a:rPr>
              <a:t>De esta manera, una palabra quedará representada por sus n-gramas. El tamaño de los n-gramas deberá definirse como hiperparámetro:</a:t>
            </a:r>
            <a:endParaRPr sz="1550">
              <a:solidFill>
                <a:srgbClr val="353535"/>
              </a:solidFill>
              <a:highlight>
                <a:srgbClr val="FFFFFF"/>
              </a:highlight>
            </a:endParaRPr>
          </a:p>
          <a:p>
            <a:pPr indent="-327025" lvl="0" marL="876300" rtl="0" algn="l">
              <a:lnSpc>
                <a:spcPct val="115000"/>
              </a:lnSpc>
              <a:spcBef>
                <a:spcPts val="1200"/>
              </a:spcBef>
              <a:spcAft>
                <a:spcPts val="0"/>
              </a:spcAft>
              <a:buClr>
                <a:srgbClr val="353535"/>
              </a:buClr>
              <a:buSzPts val="1550"/>
              <a:buChar char="●"/>
            </a:pPr>
            <a:r>
              <a:rPr b="1" lang="es" sz="1550">
                <a:solidFill>
                  <a:srgbClr val="353535"/>
                </a:solidFill>
                <a:highlight>
                  <a:srgbClr val="FFFFFF"/>
                </a:highlight>
              </a:rPr>
              <a:t>min_n:</a:t>
            </a:r>
            <a:r>
              <a:rPr lang="es" sz="1550">
                <a:solidFill>
                  <a:srgbClr val="353535"/>
                </a:solidFill>
                <a:highlight>
                  <a:srgbClr val="FFFFFF"/>
                </a:highlight>
              </a:rPr>
              <a:t> el valor mínimo de n a considerar.</a:t>
            </a:r>
            <a:endParaRPr sz="1550">
              <a:solidFill>
                <a:srgbClr val="353535"/>
              </a:solidFill>
              <a:highlight>
                <a:srgbClr val="FFFFFF"/>
              </a:highlight>
            </a:endParaRPr>
          </a:p>
          <a:p>
            <a:pPr indent="-327025" lvl="0" marL="876300" rtl="0" algn="l">
              <a:lnSpc>
                <a:spcPct val="115000"/>
              </a:lnSpc>
              <a:spcBef>
                <a:spcPts val="0"/>
              </a:spcBef>
              <a:spcAft>
                <a:spcPts val="0"/>
              </a:spcAft>
              <a:buClr>
                <a:srgbClr val="353535"/>
              </a:buClr>
              <a:buSzPts val="1550"/>
              <a:buChar char="●"/>
            </a:pPr>
            <a:r>
              <a:rPr b="1" lang="es" sz="1550">
                <a:solidFill>
                  <a:srgbClr val="353535"/>
                </a:solidFill>
                <a:highlight>
                  <a:srgbClr val="FFFFFF"/>
                </a:highlight>
              </a:rPr>
              <a:t>max_n:</a:t>
            </a:r>
            <a:r>
              <a:rPr lang="es" sz="1550">
                <a:solidFill>
                  <a:srgbClr val="353535"/>
                </a:solidFill>
                <a:highlight>
                  <a:srgbClr val="FFFFFF"/>
                </a:highlight>
              </a:rPr>
              <a:t> el valor máximo de n a considerar.</a:t>
            </a:r>
            <a:br>
              <a:rPr lang="es" sz="1550">
                <a:solidFill>
                  <a:srgbClr val="353535"/>
                </a:solidFill>
                <a:highlight>
                  <a:srgbClr val="FFFFFF"/>
                </a:highlight>
              </a:rPr>
            </a:br>
            <a:r>
              <a:rPr lang="es" sz="1550">
                <a:solidFill>
                  <a:srgbClr val="353535"/>
                </a:solidFill>
                <a:highlight>
                  <a:srgbClr val="FFFFFF"/>
                </a:highlight>
              </a:rPr>
              <a:t>https://amitness.com/2020/06/fasttext-embeddings/</a:t>
            </a:r>
            <a:endParaRPr sz="1550">
              <a:solidFill>
                <a:srgbClr val="353535"/>
              </a:solidFill>
              <a:highlight>
                <a:srgbClr val="FFFFFF"/>
              </a:highlight>
            </a:endParaRPr>
          </a:p>
          <a:p>
            <a:pPr indent="0" lvl="0" marL="0" rtl="0" algn="l">
              <a:lnSpc>
                <a:spcPct val="100000"/>
              </a:lnSpc>
              <a:spcBef>
                <a:spcPts val="23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8d6a2869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38d6a28691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s" sz="1550" u="sng">
                <a:solidFill>
                  <a:schemeClr val="hlink"/>
                </a:solidFill>
                <a:highlight>
                  <a:srgbClr val="FFFFFF"/>
                </a:highlight>
                <a:hlinkClick r:id="rId2"/>
              </a:rPr>
              <a:t>FasText</a:t>
            </a:r>
            <a:r>
              <a:rPr b="1" lang="es" sz="1550">
                <a:solidFill>
                  <a:srgbClr val="353535"/>
                </a:solidFill>
                <a:highlight>
                  <a:srgbClr val="FFFFFF"/>
                </a:highlight>
              </a:rPr>
              <a:t> trata de capturar la información morfológica de las palabras</a:t>
            </a:r>
            <a:r>
              <a:rPr lang="es" sz="1550">
                <a:solidFill>
                  <a:srgbClr val="353535"/>
                </a:solidFill>
                <a:highlight>
                  <a:srgbClr val="FFFFFF"/>
                </a:highlight>
              </a:rPr>
              <a:t>.</a:t>
            </a:r>
            <a:endParaRPr sz="1550">
              <a:solidFill>
                <a:srgbClr val="353535"/>
              </a:solidFill>
              <a:highlight>
                <a:srgbClr val="FFFFFF"/>
              </a:highlight>
            </a:endParaRPr>
          </a:p>
          <a:p>
            <a:pPr indent="0" lvl="0" marL="0" rtl="0" algn="l">
              <a:lnSpc>
                <a:spcPct val="115000"/>
              </a:lnSpc>
              <a:spcBef>
                <a:spcPts val="1200"/>
              </a:spcBef>
              <a:spcAft>
                <a:spcPts val="0"/>
              </a:spcAft>
              <a:buSzPts val="1100"/>
              <a:buNone/>
            </a:pPr>
            <a:r>
              <a:rPr lang="es" sz="1550">
                <a:solidFill>
                  <a:srgbClr val="353535"/>
                </a:solidFill>
                <a:highlight>
                  <a:srgbClr val="FFFFFF"/>
                </a:highlight>
              </a:rPr>
              <a:t>De esta manera, una palabra quedará representada por sus n-gramas. El tamaño de los n-gramas deberá definirse como hiperparámetro:</a:t>
            </a:r>
            <a:endParaRPr sz="1550">
              <a:solidFill>
                <a:srgbClr val="353535"/>
              </a:solidFill>
              <a:highlight>
                <a:srgbClr val="FFFFFF"/>
              </a:highlight>
            </a:endParaRPr>
          </a:p>
          <a:p>
            <a:pPr indent="-327025" lvl="0" marL="876300" rtl="0" algn="l">
              <a:lnSpc>
                <a:spcPct val="115000"/>
              </a:lnSpc>
              <a:spcBef>
                <a:spcPts val="1200"/>
              </a:spcBef>
              <a:spcAft>
                <a:spcPts val="0"/>
              </a:spcAft>
              <a:buClr>
                <a:srgbClr val="353535"/>
              </a:buClr>
              <a:buSzPts val="1550"/>
              <a:buChar char="●"/>
            </a:pPr>
            <a:r>
              <a:rPr b="1" lang="es" sz="1550">
                <a:solidFill>
                  <a:srgbClr val="353535"/>
                </a:solidFill>
                <a:highlight>
                  <a:srgbClr val="FFFFFF"/>
                </a:highlight>
              </a:rPr>
              <a:t>min_n:</a:t>
            </a:r>
            <a:r>
              <a:rPr lang="es" sz="1550">
                <a:solidFill>
                  <a:srgbClr val="353535"/>
                </a:solidFill>
                <a:highlight>
                  <a:srgbClr val="FFFFFF"/>
                </a:highlight>
              </a:rPr>
              <a:t> el valor mínimo de n a considerar.</a:t>
            </a:r>
            <a:endParaRPr sz="1550">
              <a:solidFill>
                <a:srgbClr val="353535"/>
              </a:solidFill>
              <a:highlight>
                <a:srgbClr val="FFFFFF"/>
              </a:highlight>
            </a:endParaRPr>
          </a:p>
          <a:p>
            <a:pPr indent="-327025" lvl="0" marL="876300" rtl="0" algn="l">
              <a:lnSpc>
                <a:spcPct val="115000"/>
              </a:lnSpc>
              <a:spcBef>
                <a:spcPts val="0"/>
              </a:spcBef>
              <a:spcAft>
                <a:spcPts val="0"/>
              </a:spcAft>
              <a:buClr>
                <a:srgbClr val="353535"/>
              </a:buClr>
              <a:buSzPts val="1550"/>
              <a:buChar char="●"/>
            </a:pPr>
            <a:r>
              <a:rPr b="1" lang="es" sz="1550">
                <a:solidFill>
                  <a:srgbClr val="353535"/>
                </a:solidFill>
                <a:highlight>
                  <a:srgbClr val="FFFFFF"/>
                </a:highlight>
              </a:rPr>
              <a:t>max_n:</a:t>
            </a:r>
            <a:r>
              <a:rPr lang="es" sz="1550">
                <a:solidFill>
                  <a:srgbClr val="353535"/>
                </a:solidFill>
                <a:highlight>
                  <a:srgbClr val="FFFFFF"/>
                </a:highlight>
              </a:rPr>
              <a:t> el valor máximo de n a considerar.</a:t>
            </a:r>
            <a:br>
              <a:rPr lang="es" sz="1550">
                <a:solidFill>
                  <a:srgbClr val="353535"/>
                </a:solidFill>
                <a:highlight>
                  <a:srgbClr val="FFFFFF"/>
                </a:highlight>
              </a:rPr>
            </a:br>
            <a:r>
              <a:rPr lang="es" sz="1550">
                <a:solidFill>
                  <a:srgbClr val="353535"/>
                </a:solidFill>
                <a:highlight>
                  <a:srgbClr val="FFFFFF"/>
                </a:highlight>
              </a:rPr>
              <a:t>https://amitness.com/2020/06/fasttext-embeddings/</a:t>
            </a:r>
            <a:endParaRPr sz="1550">
              <a:solidFill>
                <a:srgbClr val="353535"/>
              </a:solidFill>
              <a:highlight>
                <a:srgbClr val="FFFFFF"/>
              </a:highlight>
            </a:endParaRPr>
          </a:p>
          <a:p>
            <a:pPr indent="0" lvl="0" marL="0" rtl="0" algn="l">
              <a:lnSpc>
                <a:spcPct val="100000"/>
              </a:lnSpc>
              <a:spcBef>
                <a:spcPts val="23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67caa6ca0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267caa6ca0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8d6a286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38d6a2869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4" name="Shape 54"/>
        <p:cNvGrpSpPr/>
        <p:nvPr/>
      </p:nvGrpSpPr>
      <p:grpSpPr>
        <a:xfrm>
          <a:off x="0" y="0"/>
          <a:ext cx="0" cy="0"/>
          <a:chOff x="0" y="0"/>
          <a:chExt cx="0" cy="0"/>
        </a:xfrm>
      </p:grpSpPr>
      <p:grpSp>
        <p:nvGrpSpPr>
          <p:cNvPr id="55" name="Google Shape;55;g22627a196f5_0_97"/>
          <p:cNvGrpSpPr/>
          <p:nvPr/>
        </p:nvGrpSpPr>
        <p:grpSpPr>
          <a:xfrm>
            <a:off x="830392" y="1191256"/>
            <a:ext cx="745763" cy="45826"/>
            <a:chOff x="4580561" y="2589004"/>
            <a:chExt cx="1064464" cy="25200"/>
          </a:xfrm>
        </p:grpSpPr>
        <p:sp>
          <p:nvSpPr>
            <p:cNvPr id="56" name="Google Shape;56;g22627a196f5_0_9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22627a196f5_0_9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g22627a196f5_0_9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9" name="Google Shape;59;g22627a196f5_0_9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0" name="Shape 60"/>
        <p:cNvGrpSpPr/>
        <p:nvPr/>
      </p:nvGrpSpPr>
      <p:grpSpPr>
        <a:xfrm>
          <a:off x="0" y="0"/>
          <a:ext cx="0" cy="0"/>
          <a:chOff x="0" y="0"/>
          <a:chExt cx="0" cy="0"/>
        </a:xfrm>
      </p:grpSpPr>
      <p:sp>
        <p:nvSpPr>
          <p:cNvPr id="61" name="Google Shape;61;g22627a196f5_0_8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 name="Google Shape;62;g22627a196f5_0_89"/>
          <p:cNvGrpSpPr/>
          <p:nvPr/>
        </p:nvGrpSpPr>
        <p:grpSpPr>
          <a:xfrm>
            <a:off x="830392" y="1191256"/>
            <a:ext cx="745763" cy="45826"/>
            <a:chOff x="4580561" y="2589004"/>
            <a:chExt cx="1064464" cy="25200"/>
          </a:xfrm>
        </p:grpSpPr>
        <p:sp>
          <p:nvSpPr>
            <p:cNvPr id="63" name="Google Shape;63;g22627a196f5_0_8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22627a196f5_0_8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g22627a196f5_0_8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6" name="Google Shape;66;g22627a196f5_0_8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7" name="Google Shape;67;g22627a196f5_0_8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g22627a196f5_0_10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 name="Google Shape;70;g22627a196f5_0_103"/>
          <p:cNvGrpSpPr/>
          <p:nvPr/>
        </p:nvGrpSpPr>
        <p:grpSpPr>
          <a:xfrm>
            <a:off x="830392" y="1191256"/>
            <a:ext cx="745763" cy="45826"/>
            <a:chOff x="4580561" y="2589004"/>
            <a:chExt cx="1064464" cy="25200"/>
          </a:xfrm>
        </p:grpSpPr>
        <p:sp>
          <p:nvSpPr>
            <p:cNvPr id="71" name="Google Shape;71;g22627a196f5_0_10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22627a196f5_0_10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g22627a196f5_0_103"/>
          <p:cNvSpPr txBox="1"/>
          <p:nvPr>
            <p:ph type="title"/>
          </p:nvPr>
        </p:nvSpPr>
        <p:spPr>
          <a:xfrm>
            <a:off x="729450" y="571925"/>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74" name="Google Shape;74;g22627a196f5_0_103"/>
          <p:cNvSpPr txBox="1"/>
          <p:nvPr>
            <p:ph idx="1" type="body"/>
          </p:nvPr>
        </p:nvSpPr>
        <p:spPr>
          <a:xfrm>
            <a:off x="729450" y="1321200"/>
            <a:ext cx="7688700" cy="3428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5" name="Google Shape;75;g22627a196f5_0_10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g22627a196f5_0_1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g22627a196f5_0_111"/>
          <p:cNvGrpSpPr/>
          <p:nvPr/>
        </p:nvGrpSpPr>
        <p:grpSpPr>
          <a:xfrm>
            <a:off x="830392" y="1191256"/>
            <a:ext cx="745763" cy="45826"/>
            <a:chOff x="4580561" y="2589004"/>
            <a:chExt cx="1064464" cy="25200"/>
          </a:xfrm>
        </p:grpSpPr>
        <p:sp>
          <p:nvSpPr>
            <p:cNvPr id="79" name="Google Shape;79;g22627a196f5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22627a196f5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g22627a196f5_0_111"/>
          <p:cNvSpPr txBox="1"/>
          <p:nvPr>
            <p:ph type="title"/>
          </p:nvPr>
        </p:nvSpPr>
        <p:spPr>
          <a:xfrm>
            <a:off x="727800" y="571925"/>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82" name="Google Shape;82;g22627a196f5_0_111"/>
          <p:cNvSpPr txBox="1"/>
          <p:nvPr>
            <p:ph idx="1" type="body"/>
          </p:nvPr>
        </p:nvSpPr>
        <p:spPr>
          <a:xfrm>
            <a:off x="729325" y="1237075"/>
            <a:ext cx="3774300" cy="3512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3" name="Google Shape;83;g22627a196f5_0_111"/>
          <p:cNvSpPr txBox="1"/>
          <p:nvPr>
            <p:ph idx="2" type="body"/>
          </p:nvPr>
        </p:nvSpPr>
        <p:spPr>
          <a:xfrm>
            <a:off x="4643600" y="1237075"/>
            <a:ext cx="3774300" cy="3512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4" name="Google Shape;84;g22627a196f5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g22627a196f5_0_1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 name="Google Shape;87;g22627a196f5_0_120"/>
          <p:cNvGrpSpPr/>
          <p:nvPr/>
        </p:nvGrpSpPr>
        <p:grpSpPr>
          <a:xfrm>
            <a:off x="830392" y="1191256"/>
            <a:ext cx="745763" cy="45826"/>
            <a:chOff x="4580561" y="2589004"/>
            <a:chExt cx="1064464" cy="25200"/>
          </a:xfrm>
        </p:grpSpPr>
        <p:sp>
          <p:nvSpPr>
            <p:cNvPr id="88" name="Google Shape;88;g22627a196f5_0_1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22627a196f5_0_1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g22627a196f5_0_120"/>
          <p:cNvSpPr txBox="1"/>
          <p:nvPr>
            <p:ph type="title"/>
          </p:nvPr>
        </p:nvSpPr>
        <p:spPr>
          <a:xfrm>
            <a:off x="727800" y="571925"/>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91" name="Google Shape;91;g22627a196f5_0_1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g22627a196f5_0_1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g22627a196f5_0_127"/>
          <p:cNvGrpSpPr/>
          <p:nvPr/>
        </p:nvGrpSpPr>
        <p:grpSpPr>
          <a:xfrm>
            <a:off x="830392" y="1191256"/>
            <a:ext cx="745763" cy="45826"/>
            <a:chOff x="4580561" y="2589004"/>
            <a:chExt cx="1064464" cy="25200"/>
          </a:xfrm>
        </p:grpSpPr>
        <p:sp>
          <p:nvSpPr>
            <p:cNvPr id="95" name="Google Shape;95;g22627a196f5_0_1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2627a196f5_0_1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g22627a196f5_0_12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98" name="Google Shape;98;g22627a196f5_0_12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9" name="Google Shape;99;g22627a196f5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g22627a196f5_0_135"/>
          <p:cNvGrpSpPr/>
          <p:nvPr/>
        </p:nvGrpSpPr>
        <p:grpSpPr>
          <a:xfrm>
            <a:off x="830392" y="4169130"/>
            <a:ext cx="745763" cy="45826"/>
            <a:chOff x="4580561" y="2589004"/>
            <a:chExt cx="1064464" cy="25200"/>
          </a:xfrm>
        </p:grpSpPr>
        <p:sp>
          <p:nvSpPr>
            <p:cNvPr id="102" name="Google Shape;102;g22627a196f5_0_1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22627a196f5_0_1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g22627a196f5_0_1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5" name="Google Shape;105;g22627a196f5_0_1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g22627a196f5_0_14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g22627a196f5_0_141"/>
          <p:cNvGrpSpPr/>
          <p:nvPr/>
        </p:nvGrpSpPr>
        <p:grpSpPr>
          <a:xfrm>
            <a:off x="830392" y="1191256"/>
            <a:ext cx="745763" cy="45826"/>
            <a:chOff x="4580561" y="2589004"/>
            <a:chExt cx="1064464" cy="25200"/>
          </a:xfrm>
        </p:grpSpPr>
        <p:sp>
          <p:nvSpPr>
            <p:cNvPr id="109" name="Google Shape;109;g22627a196f5_0_1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22627a196f5_0_1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g22627a196f5_0_14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12" name="Google Shape;112;g22627a196f5_0_14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3" name="Google Shape;113;g22627a196f5_0_14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4" name="Google Shape;114;g22627a196f5_0_1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g22627a196f5_0_15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17" name="Google Shape;117;g22627a196f5_0_1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g22627a196f5_0_153"/>
          <p:cNvGrpSpPr/>
          <p:nvPr/>
        </p:nvGrpSpPr>
        <p:grpSpPr>
          <a:xfrm>
            <a:off x="830392" y="4169130"/>
            <a:ext cx="745763" cy="45826"/>
            <a:chOff x="4580561" y="2589004"/>
            <a:chExt cx="1064464" cy="25200"/>
          </a:xfrm>
        </p:grpSpPr>
        <p:sp>
          <p:nvSpPr>
            <p:cNvPr id="120" name="Google Shape;120;g22627a196f5_0_15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22627a196f5_0_15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22627a196f5_0_15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3" name="Google Shape;123;g22627a196f5_0_15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124" name="Google Shape;124;g22627a196f5_0_1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g22627a196f5_0_1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g22627a196f5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52" name="Google Shape;52;g22627a196f5_0_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3" name="Google Shape;53;g22627a196f5_0_8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4.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27.png"/><Relationship Id="rId6"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35.png"/><Relationship Id="rId9"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jpg"/><Relationship Id="rId4" Type="http://schemas.openxmlformats.org/officeDocument/2006/relationships/image" Target="../media/image28.png"/><Relationship Id="rId9"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39.png"/><Relationship Id="rId8"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10.jpg"/><Relationship Id="rId9" Type="http://schemas.openxmlformats.org/officeDocument/2006/relationships/image" Target="../media/image53.png"/><Relationship Id="rId5" Type="http://schemas.openxmlformats.org/officeDocument/2006/relationships/image" Target="../media/image45.png"/><Relationship Id="rId6" Type="http://schemas.openxmlformats.org/officeDocument/2006/relationships/image" Target="../media/image32.png"/><Relationship Id="rId7" Type="http://schemas.openxmlformats.org/officeDocument/2006/relationships/image" Target="../media/image41.png"/><Relationship Id="rId8"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jpg"/><Relationship Id="rId4" Type="http://schemas.openxmlformats.org/officeDocument/2006/relationships/image" Target="../media/image48.png"/><Relationship Id="rId9"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52.png"/></Relationships>
</file>

<file path=ppt/slides/_rels/slide29.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54.png"/><Relationship Id="rId13" Type="http://schemas.openxmlformats.org/officeDocument/2006/relationships/image" Target="../media/image57.png"/><Relationship Id="rId12"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jpg"/><Relationship Id="rId4" Type="http://schemas.openxmlformats.org/officeDocument/2006/relationships/image" Target="../media/image48.png"/><Relationship Id="rId9"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jpg"/><Relationship Id="rId4" Type="http://schemas.openxmlformats.org/officeDocument/2006/relationships/image" Target="../media/image58.png"/><Relationship Id="rId5"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jpg"/><Relationship Id="rId4" Type="http://schemas.openxmlformats.org/officeDocument/2006/relationships/hyperlink" Target="https://arxiv.org/abs/1506.01497" TargetMode="External"/><Relationship Id="rId5" Type="http://schemas.openxmlformats.org/officeDocument/2006/relationships/hyperlink" Target="https://arxiv.org/abs/1405.031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9.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8.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
          <p:cNvSpPr txBox="1"/>
          <p:nvPr>
            <p:ph type="ctrTitle"/>
          </p:nvPr>
        </p:nvSpPr>
        <p:spPr>
          <a:xfrm>
            <a:off x="1362102" y="756800"/>
            <a:ext cx="64809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lang="es" sz="3805"/>
              <a:t>M5 – Visual Recognition</a:t>
            </a:r>
            <a:endParaRPr sz="3805"/>
          </a:p>
          <a:p>
            <a:pPr indent="0" lvl="0" marL="0" rtl="0" algn="ctr">
              <a:lnSpc>
                <a:spcPct val="100000"/>
              </a:lnSpc>
              <a:spcBef>
                <a:spcPts val="0"/>
              </a:spcBef>
              <a:spcAft>
                <a:spcPts val="0"/>
              </a:spcAft>
              <a:buSzPts val="990"/>
              <a:buNone/>
            </a:pPr>
            <a:r>
              <a:t/>
            </a:r>
            <a:endParaRPr sz="2004"/>
          </a:p>
        </p:txBody>
      </p:sp>
      <p:sp>
        <p:nvSpPr>
          <p:cNvPr id="132" name="Google Shape;132;p1"/>
          <p:cNvSpPr txBox="1"/>
          <p:nvPr>
            <p:ph idx="1" type="subTitle"/>
          </p:nvPr>
        </p:nvSpPr>
        <p:spPr>
          <a:xfrm>
            <a:off x="311700" y="2986825"/>
            <a:ext cx="8520600" cy="20010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Project: Cross-modal Retrieval</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b="1" lang="es" sz="1667">
                <a:solidFill>
                  <a:schemeClr val="dk1"/>
                </a:solidFill>
              </a:rPr>
              <a:t>Week 5: Cross-modal Image Retrieval</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lang="es" sz="1035">
                <a:solidFill>
                  <a:schemeClr val="dk1"/>
                </a:solidFill>
              </a:rPr>
              <a:t>Group 3: Guillem Capellera, Abel García, Johnny Nuñez and Anna Oliveras</a:t>
            </a:r>
            <a:endParaRPr sz="1035">
              <a:solidFill>
                <a:schemeClr val="dk1"/>
              </a:solidFill>
            </a:endParaRPr>
          </a:p>
          <a:p>
            <a:pPr indent="0" lvl="0" marL="0" rtl="0" algn="ctr">
              <a:lnSpc>
                <a:spcPct val="100000"/>
              </a:lnSpc>
              <a:spcBef>
                <a:spcPts val="0"/>
              </a:spcBef>
              <a:spcAft>
                <a:spcPts val="0"/>
              </a:spcAft>
              <a:buSzPts val="1018"/>
              <a:buNone/>
            </a:pPr>
            <a:r>
              <a:t/>
            </a:r>
            <a:endParaRPr sz="2590"/>
          </a:p>
        </p:txBody>
      </p:sp>
      <p:pic>
        <p:nvPicPr>
          <p:cNvPr id="133" name="Google Shape;133;p1"/>
          <p:cNvPicPr preferRelativeResize="0"/>
          <p:nvPr/>
        </p:nvPicPr>
        <p:blipFill rotWithShape="1">
          <a:blip r:embed="rId3">
            <a:alphaModFix/>
          </a:blip>
          <a:srcRect b="0" l="0" r="0" t="9934"/>
          <a:stretch/>
        </p:blipFill>
        <p:spPr>
          <a:xfrm>
            <a:off x="0" y="0"/>
            <a:ext cx="2988650" cy="963575"/>
          </a:xfrm>
          <a:prstGeom prst="rect">
            <a:avLst/>
          </a:prstGeom>
          <a:noFill/>
          <a:ln>
            <a:noFill/>
          </a:ln>
        </p:spPr>
      </p:pic>
      <p:pic>
        <p:nvPicPr>
          <p:cNvPr id="134" name="Google Shape;134;p1"/>
          <p:cNvPicPr preferRelativeResize="0"/>
          <p:nvPr/>
        </p:nvPicPr>
        <p:blipFill rotWithShape="1">
          <a:blip r:embed="rId4">
            <a:alphaModFix/>
          </a:blip>
          <a:srcRect b="0" l="0" r="0" t="0"/>
          <a:stretch/>
        </p:blipFill>
        <p:spPr>
          <a:xfrm>
            <a:off x="0" y="4935825"/>
            <a:ext cx="8307276" cy="207675"/>
          </a:xfrm>
          <a:prstGeom prst="rect">
            <a:avLst/>
          </a:prstGeom>
          <a:noFill/>
          <a:ln>
            <a:noFill/>
          </a:ln>
        </p:spPr>
      </p:pic>
      <p:sp>
        <p:nvSpPr>
          <p:cNvPr id="135" name="Google Shape;135;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Training </a:t>
            </a:r>
            <a:r>
              <a:rPr lang="es">
                <a:solidFill>
                  <a:schemeClr val="accent5"/>
                </a:solidFill>
              </a:rPr>
              <a:t>Image-To-Text </a:t>
            </a:r>
            <a:endParaRPr>
              <a:solidFill>
                <a:schemeClr val="accent5"/>
              </a:solidFill>
            </a:endParaRPr>
          </a:p>
        </p:txBody>
      </p:sp>
      <p:pic>
        <p:nvPicPr>
          <p:cNvPr id="241" name="Google Shape;241;p9"/>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42" name="Google Shape;24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43" name="Google Shape;243;p9"/>
          <p:cNvSpPr txBox="1"/>
          <p:nvPr/>
        </p:nvSpPr>
        <p:spPr>
          <a:xfrm>
            <a:off x="5715300" y="27913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p9"/>
          <p:cNvPicPr preferRelativeResize="0"/>
          <p:nvPr/>
        </p:nvPicPr>
        <p:blipFill>
          <a:blip r:embed="rId4">
            <a:alphaModFix/>
          </a:blip>
          <a:stretch>
            <a:fillRect/>
          </a:stretch>
        </p:blipFill>
        <p:spPr>
          <a:xfrm>
            <a:off x="187050" y="2512225"/>
            <a:ext cx="4367724" cy="2294764"/>
          </a:xfrm>
          <a:prstGeom prst="rect">
            <a:avLst/>
          </a:prstGeom>
          <a:noFill/>
          <a:ln>
            <a:noFill/>
          </a:ln>
        </p:spPr>
      </p:pic>
      <p:pic>
        <p:nvPicPr>
          <p:cNvPr id="245" name="Google Shape;245;p9"/>
          <p:cNvPicPr preferRelativeResize="0"/>
          <p:nvPr/>
        </p:nvPicPr>
        <p:blipFill>
          <a:blip r:embed="rId5">
            <a:alphaModFix/>
          </a:blip>
          <a:stretch>
            <a:fillRect/>
          </a:stretch>
        </p:blipFill>
        <p:spPr>
          <a:xfrm>
            <a:off x="4422400" y="2512225"/>
            <a:ext cx="4367724" cy="2294750"/>
          </a:xfrm>
          <a:prstGeom prst="rect">
            <a:avLst/>
          </a:prstGeom>
          <a:noFill/>
          <a:ln>
            <a:noFill/>
          </a:ln>
        </p:spPr>
      </p:pic>
      <p:graphicFrame>
        <p:nvGraphicFramePr>
          <p:cNvPr id="246" name="Google Shape;246;p9"/>
          <p:cNvGraphicFramePr/>
          <p:nvPr/>
        </p:nvGraphicFramePr>
        <p:xfrm>
          <a:off x="484900" y="1346738"/>
          <a:ext cx="3000000" cy="3000000"/>
        </p:xfrm>
        <a:graphic>
          <a:graphicData uri="http://schemas.openxmlformats.org/drawingml/2006/table">
            <a:tbl>
              <a:tblPr>
                <a:noFill/>
                <a:tableStyleId>{F680EDFE-BE63-4E8C-9568-24F3C2707D94}</a:tableStyleId>
              </a:tblPr>
              <a:tblGrid>
                <a:gridCol w="1104500"/>
                <a:gridCol w="1250825"/>
              </a:tblGrid>
              <a:tr h="173525">
                <a:tc>
                  <a:txBody>
                    <a:bodyPr/>
                    <a:lstStyle/>
                    <a:p>
                      <a:pPr indent="0" lvl="0" marL="0" rtl="0" algn="ctr">
                        <a:spcBef>
                          <a:spcPts val="0"/>
                        </a:spcBef>
                        <a:spcAft>
                          <a:spcPts val="0"/>
                        </a:spcAft>
                        <a:buNone/>
                      </a:pPr>
                      <a:r>
                        <a:rPr lang="es" sz="900"/>
                        <a:t>Hyperparameter</a:t>
                      </a:r>
                      <a:endParaRPr sz="900"/>
                    </a:p>
                  </a:txBody>
                  <a:tcPr marT="18000" marB="18000" marR="18000" marL="18000">
                    <a:solidFill>
                      <a:srgbClr val="CCCCCC"/>
                    </a:solidFill>
                  </a:tcPr>
                </a:tc>
                <a:tc>
                  <a:txBody>
                    <a:bodyPr/>
                    <a:lstStyle/>
                    <a:p>
                      <a:pPr indent="0" lvl="0" marL="0" rtl="0" algn="ctr">
                        <a:spcBef>
                          <a:spcPts val="0"/>
                        </a:spcBef>
                        <a:spcAft>
                          <a:spcPts val="0"/>
                        </a:spcAft>
                        <a:buNone/>
                      </a:pPr>
                      <a:r>
                        <a:rPr lang="es" sz="900"/>
                        <a:t>Value</a:t>
                      </a:r>
                      <a:endParaRPr sz="900"/>
                    </a:p>
                  </a:txBody>
                  <a:tcPr marT="18000" marB="18000" marR="18000" marL="18000">
                    <a:solidFill>
                      <a:srgbClr val="CCCCCC"/>
                    </a:solidFill>
                  </a:tcPr>
                </a:tc>
              </a:tr>
              <a:tr h="173525">
                <a:tc>
                  <a:txBody>
                    <a:bodyPr/>
                    <a:lstStyle/>
                    <a:p>
                      <a:pPr indent="0" lvl="0" marL="0" rtl="0" algn="ctr">
                        <a:spcBef>
                          <a:spcPts val="0"/>
                        </a:spcBef>
                        <a:spcAft>
                          <a:spcPts val="0"/>
                        </a:spcAft>
                        <a:buNone/>
                      </a:pPr>
                      <a:r>
                        <a:rPr lang="es" sz="900"/>
                        <a:t>Epochs</a:t>
                      </a:r>
                      <a:endParaRPr sz="900"/>
                    </a:p>
                  </a:txBody>
                  <a:tcPr marT="18000" marB="18000" marR="18000" marL="18000"/>
                </a:tc>
                <a:tc>
                  <a:txBody>
                    <a:bodyPr/>
                    <a:lstStyle/>
                    <a:p>
                      <a:pPr indent="0" lvl="0" marL="0" rtl="0" algn="ctr">
                        <a:spcBef>
                          <a:spcPts val="0"/>
                        </a:spcBef>
                        <a:spcAft>
                          <a:spcPts val="0"/>
                        </a:spcAft>
                        <a:buNone/>
                      </a:pPr>
                      <a:r>
                        <a:rPr lang="es" sz="900"/>
                        <a:t>5</a:t>
                      </a:r>
                      <a:endParaRPr sz="900"/>
                    </a:p>
                  </a:txBody>
                  <a:tcPr marT="18000" marB="18000" marR="18000" marL="18000"/>
                </a:tc>
              </a:tr>
              <a:tr h="173525">
                <a:tc>
                  <a:txBody>
                    <a:bodyPr/>
                    <a:lstStyle/>
                    <a:p>
                      <a:pPr indent="0" lvl="0" marL="0" rtl="0" algn="ctr">
                        <a:spcBef>
                          <a:spcPts val="0"/>
                        </a:spcBef>
                        <a:spcAft>
                          <a:spcPts val="0"/>
                        </a:spcAft>
                        <a:buNone/>
                      </a:pPr>
                      <a:r>
                        <a:rPr lang="es" sz="900"/>
                        <a:t>Learning Rate</a:t>
                      </a:r>
                      <a:endParaRPr sz="900"/>
                    </a:p>
                  </a:txBody>
                  <a:tcPr marT="18000" marB="18000" marR="18000" marL="18000"/>
                </a:tc>
                <a:tc>
                  <a:txBody>
                    <a:bodyPr/>
                    <a:lstStyle/>
                    <a:p>
                      <a:pPr indent="0" lvl="0" marL="0" rtl="0" algn="ctr">
                        <a:spcBef>
                          <a:spcPts val="0"/>
                        </a:spcBef>
                        <a:spcAft>
                          <a:spcPts val="0"/>
                        </a:spcAft>
                        <a:buNone/>
                      </a:pPr>
                      <a:r>
                        <a:rPr lang="es" sz="900"/>
                        <a:t>1e-4</a:t>
                      </a:r>
                      <a:endParaRPr sz="900"/>
                    </a:p>
                  </a:txBody>
                  <a:tcPr marT="18000" marB="18000" marR="18000" marL="18000"/>
                </a:tc>
              </a:tr>
              <a:tr h="173525">
                <a:tc>
                  <a:txBody>
                    <a:bodyPr/>
                    <a:lstStyle/>
                    <a:p>
                      <a:pPr indent="0" lvl="0" marL="0" rtl="0" algn="ctr">
                        <a:spcBef>
                          <a:spcPts val="0"/>
                        </a:spcBef>
                        <a:spcAft>
                          <a:spcPts val="0"/>
                        </a:spcAft>
                        <a:buNone/>
                      </a:pPr>
                      <a:r>
                        <a:rPr lang="es" sz="900"/>
                        <a:t>LR Scheduler</a:t>
                      </a:r>
                      <a:endParaRPr sz="900"/>
                    </a:p>
                  </a:txBody>
                  <a:tcPr marT="18000" marB="18000" marR="18000" marL="18000"/>
                </a:tc>
                <a:tc>
                  <a:txBody>
                    <a:bodyPr/>
                    <a:lstStyle/>
                    <a:p>
                      <a:pPr indent="0" lvl="0" marL="0" rtl="0" algn="ctr">
                        <a:spcBef>
                          <a:spcPts val="0"/>
                        </a:spcBef>
                        <a:spcAft>
                          <a:spcPts val="0"/>
                        </a:spcAft>
                        <a:buNone/>
                      </a:pPr>
                      <a:r>
                        <a:rPr lang="es" sz="900"/>
                        <a:t>2 epochs</a:t>
                      </a:r>
                      <a:r>
                        <a:rPr lang="es" sz="900"/>
                        <a:t>, gamma 0.1</a:t>
                      </a:r>
                      <a:endParaRPr sz="900"/>
                    </a:p>
                  </a:txBody>
                  <a:tcPr marT="18000" marB="18000" marR="18000" marL="18000"/>
                </a:tc>
              </a:tr>
              <a:tr h="173525">
                <a:tc>
                  <a:txBody>
                    <a:bodyPr/>
                    <a:lstStyle/>
                    <a:p>
                      <a:pPr indent="0" lvl="0" marL="0" rtl="0" algn="ctr">
                        <a:spcBef>
                          <a:spcPts val="0"/>
                        </a:spcBef>
                        <a:spcAft>
                          <a:spcPts val="0"/>
                        </a:spcAft>
                        <a:buNone/>
                      </a:pPr>
                      <a:r>
                        <a:rPr lang="es" sz="900"/>
                        <a:t>Batch size</a:t>
                      </a:r>
                      <a:endParaRPr sz="900"/>
                    </a:p>
                  </a:txBody>
                  <a:tcPr marT="18000" marB="18000" marR="18000" marL="18000"/>
                </a:tc>
                <a:tc>
                  <a:txBody>
                    <a:bodyPr/>
                    <a:lstStyle/>
                    <a:p>
                      <a:pPr indent="0" lvl="0" marL="0" rtl="0" algn="ctr">
                        <a:spcBef>
                          <a:spcPts val="0"/>
                        </a:spcBef>
                        <a:spcAft>
                          <a:spcPts val="0"/>
                        </a:spcAft>
                        <a:buNone/>
                      </a:pPr>
                      <a:r>
                        <a:rPr lang="es" sz="900"/>
                        <a:t>64</a:t>
                      </a:r>
                      <a:endParaRPr sz="900"/>
                    </a:p>
                  </a:txBody>
                  <a:tcPr marT="18000" marB="18000" marR="18000" marL="18000"/>
                </a:tc>
              </a:tr>
            </a:tbl>
          </a:graphicData>
        </a:graphic>
      </p:graphicFrame>
      <p:sp>
        <p:nvSpPr>
          <p:cNvPr id="247" name="Google Shape;247;p9"/>
          <p:cNvSpPr/>
          <p:nvPr/>
        </p:nvSpPr>
        <p:spPr>
          <a:xfrm>
            <a:off x="1757800" y="4095750"/>
            <a:ext cx="666900" cy="45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6014600" y="3979725"/>
            <a:ext cx="666900" cy="45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txBox="1"/>
          <p:nvPr/>
        </p:nvSpPr>
        <p:spPr>
          <a:xfrm>
            <a:off x="4312225" y="874575"/>
            <a:ext cx="32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250" name="Google Shape;250;p9"/>
          <p:cNvCxnSpPr>
            <a:stCxn id="251" idx="1"/>
          </p:cNvCxnSpPr>
          <p:nvPr/>
        </p:nvCxnSpPr>
        <p:spPr>
          <a:xfrm flipH="1">
            <a:off x="5210475" y="1862675"/>
            <a:ext cx="1292700" cy="195210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9"/>
          <p:cNvSpPr txBox="1"/>
          <p:nvPr/>
        </p:nvSpPr>
        <p:spPr>
          <a:xfrm>
            <a:off x="567600" y="24332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0.1</a:t>
            </a:r>
            <a:endParaRPr sz="1100"/>
          </a:p>
        </p:txBody>
      </p:sp>
      <p:sp>
        <p:nvSpPr>
          <p:cNvPr id="253" name="Google Shape;253;p9"/>
          <p:cNvSpPr txBox="1"/>
          <p:nvPr/>
        </p:nvSpPr>
        <p:spPr>
          <a:xfrm>
            <a:off x="4650875" y="24332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1</a:t>
            </a:r>
            <a:endParaRPr sz="1100"/>
          </a:p>
        </p:txBody>
      </p:sp>
      <p:sp>
        <p:nvSpPr>
          <p:cNvPr id="251" name="Google Shape;251;p9"/>
          <p:cNvSpPr txBox="1"/>
          <p:nvPr/>
        </p:nvSpPr>
        <p:spPr>
          <a:xfrm>
            <a:off x="6503175" y="1562525"/>
            <a:ext cx="1595400" cy="600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900"/>
              <a:t>BERT + FasterRCNN convergence is slower than the other models </a:t>
            </a:r>
            <a:endParaRPr sz="900"/>
          </a:p>
        </p:txBody>
      </p:sp>
      <p:sp>
        <p:nvSpPr>
          <p:cNvPr id="254" name="Google Shape;254;p9"/>
          <p:cNvSpPr txBox="1"/>
          <p:nvPr/>
        </p:nvSpPr>
        <p:spPr>
          <a:xfrm>
            <a:off x="399375" y="874575"/>
            <a:ext cx="61038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To train the networks we used the following hyperparameters:</a:t>
            </a:r>
            <a:endParaRPr sz="1100"/>
          </a:p>
        </p:txBody>
      </p:sp>
      <p:sp>
        <p:nvSpPr>
          <p:cNvPr id="255" name="Google Shape;255;p9"/>
          <p:cNvSpPr txBox="1"/>
          <p:nvPr/>
        </p:nvSpPr>
        <p:spPr>
          <a:xfrm>
            <a:off x="3272100" y="1752675"/>
            <a:ext cx="1595400" cy="461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900"/>
              <a:t>StepLR scheduler improves our curves losses</a:t>
            </a:r>
            <a:endParaRPr sz="900"/>
          </a:p>
        </p:txBody>
      </p:sp>
      <p:cxnSp>
        <p:nvCxnSpPr>
          <p:cNvPr id="256" name="Google Shape;256;p9"/>
          <p:cNvCxnSpPr>
            <a:stCxn id="255" idx="2"/>
            <a:endCxn id="247" idx="7"/>
          </p:cNvCxnSpPr>
          <p:nvPr/>
        </p:nvCxnSpPr>
        <p:spPr>
          <a:xfrm flipH="1">
            <a:off x="2327100" y="2214375"/>
            <a:ext cx="1742700" cy="19473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9"/>
          <p:cNvCxnSpPr>
            <a:stCxn id="255" idx="2"/>
            <a:endCxn id="248" idx="0"/>
          </p:cNvCxnSpPr>
          <p:nvPr/>
        </p:nvCxnSpPr>
        <p:spPr>
          <a:xfrm>
            <a:off x="4069800" y="2214375"/>
            <a:ext cx="2278200" cy="1765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38e5ef7b77_2_0"/>
          <p:cNvSpPr txBox="1"/>
          <p:nvPr>
            <p:ph type="title"/>
          </p:nvPr>
        </p:nvSpPr>
        <p:spPr>
          <a:xfrm>
            <a:off x="311550" y="199100"/>
            <a:ext cx="393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Results </a:t>
            </a:r>
            <a:r>
              <a:rPr lang="es">
                <a:solidFill>
                  <a:schemeClr val="accent5"/>
                </a:solidFill>
              </a:rPr>
              <a:t>Image-To-Text </a:t>
            </a:r>
            <a:endParaRPr>
              <a:solidFill>
                <a:schemeClr val="accent5"/>
              </a:solidFill>
            </a:endParaRPr>
          </a:p>
          <a:p>
            <a:pPr indent="0" lvl="0" marL="0" rtl="0" algn="l">
              <a:lnSpc>
                <a:spcPct val="100000"/>
              </a:lnSpc>
              <a:spcBef>
                <a:spcPts val="0"/>
              </a:spcBef>
              <a:spcAft>
                <a:spcPts val="0"/>
              </a:spcAft>
              <a:buSzPct val="250000"/>
              <a:buNone/>
            </a:pPr>
            <a:r>
              <a:t/>
            </a:r>
            <a:endParaRPr sz="1244">
              <a:solidFill>
                <a:schemeClr val="accent5"/>
              </a:solidFill>
            </a:endParaRPr>
          </a:p>
        </p:txBody>
      </p:sp>
      <p:pic>
        <p:nvPicPr>
          <p:cNvPr id="263" name="Google Shape;263;g238e5ef7b77_2_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64" name="Google Shape;264;g238e5ef7b77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65" name="Google Shape;265;g238e5ef7b77_2_0"/>
          <p:cNvSpPr txBox="1"/>
          <p:nvPr/>
        </p:nvSpPr>
        <p:spPr>
          <a:xfrm>
            <a:off x="2210100" y="31723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66" name="Google Shape;266;g238e5ef7b77_2_0"/>
          <p:cNvGraphicFramePr/>
          <p:nvPr/>
        </p:nvGraphicFramePr>
        <p:xfrm>
          <a:off x="193475" y="1144610"/>
          <a:ext cx="3000000" cy="3000000"/>
        </p:xfrm>
        <a:graphic>
          <a:graphicData uri="http://schemas.openxmlformats.org/drawingml/2006/table">
            <a:tbl>
              <a:tblPr>
                <a:noFill/>
                <a:tableStyleId>{F680EDFE-BE63-4E8C-9568-24F3C2707D94}</a:tableStyleId>
              </a:tblPr>
              <a:tblGrid>
                <a:gridCol w="611200"/>
                <a:gridCol w="611200"/>
                <a:gridCol w="626600"/>
                <a:gridCol w="595800"/>
                <a:gridCol w="611200"/>
                <a:gridCol w="611200"/>
                <a:gridCol w="611200"/>
              </a:tblGrid>
              <a:tr h="270000">
                <a:tc>
                  <a:txBody>
                    <a:bodyPr/>
                    <a:lstStyle/>
                    <a:p>
                      <a:pPr indent="0" lvl="0" marL="0" rtl="0" algn="ctr">
                        <a:spcBef>
                          <a:spcPts val="0"/>
                        </a:spcBef>
                        <a:spcAft>
                          <a:spcPts val="0"/>
                        </a:spcAft>
                        <a:buNone/>
                      </a:pPr>
                      <a:r>
                        <a:rPr lang="es" sz="800"/>
                        <a:t>Samples</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Text Embedding</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Image Embedder</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mAP</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Prec@1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Prec@3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Prec@5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191575">
                <a:tc rowSpan="4">
                  <a:txBody>
                    <a:bodyPr/>
                    <a:lstStyle/>
                    <a:p>
                      <a:pPr indent="0" lvl="0" marL="0" rtl="0" algn="ctr">
                        <a:spcBef>
                          <a:spcPts val="0"/>
                        </a:spcBef>
                        <a:spcAft>
                          <a:spcPts val="0"/>
                        </a:spcAft>
                        <a:buNone/>
                      </a:pPr>
                      <a:r>
                        <a:rPr lang="es" sz="800"/>
                        <a:t>100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900"/>
                        <a:t>0.40</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0.33</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0.29</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0.25</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0.34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0.25</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0.24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0.21</a:t>
                      </a:r>
                      <a:endParaRPr sz="13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191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0.35</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0.25</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0.23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0.22</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0.33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0.23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0.21</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0.21</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191575">
                <a:tc rowSpan="4">
                  <a:txBody>
                    <a:bodyPr/>
                    <a:lstStyle/>
                    <a:p>
                      <a:pPr indent="0" lvl="0" marL="0" rtl="0" algn="ctr">
                        <a:spcBef>
                          <a:spcPts val="0"/>
                        </a:spcBef>
                        <a:spcAft>
                          <a:spcPts val="0"/>
                        </a:spcAft>
                        <a:buNone/>
                      </a:pPr>
                      <a:r>
                        <a:rPr lang="es" sz="800"/>
                        <a:t>500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900"/>
                        <a:t>0.26</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0.17</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0.16</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0.14</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0.25</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0.16</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191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0.19</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0.12</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0.20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0.11</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0.12</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191575">
                <a:tc rowSpan="4">
                  <a:txBody>
                    <a:bodyPr/>
                    <a:lstStyle/>
                    <a:p>
                      <a:pPr indent="0" lvl="0" marL="0" rtl="0" algn="ctr">
                        <a:spcBef>
                          <a:spcPts val="0"/>
                        </a:spcBef>
                        <a:spcAft>
                          <a:spcPts val="0"/>
                        </a:spcAft>
                        <a:buNone/>
                      </a:pPr>
                      <a:r>
                        <a:rPr lang="es" sz="800"/>
                        <a:t>1000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900"/>
                        <a:t>0.21</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0.14</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0.14</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0.14</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0.19</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191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0.14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0.09</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0.07</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0.14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0.07</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0.07</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sp>
        <p:nvSpPr>
          <p:cNvPr id="267" name="Google Shape;267;g238e5ef7b77_2_0"/>
          <p:cNvSpPr txBox="1"/>
          <p:nvPr/>
        </p:nvSpPr>
        <p:spPr>
          <a:xfrm>
            <a:off x="193475" y="8553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0.1</a:t>
            </a:r>
            <a:endParaRPr sz="1100"/>
          </a:p>
        </p:txBody>
      </p:sp>
      <p:sp>
        <p:nvSpPr>
          <p:cNvPr id="268" name="Google Shape;268;g238e5ef7b77_2_0"/>
          <p:cNvSpPr txBox="1"/>
          <p:nvPr/>
        </p:nvSpPr>
        <p:spPr>
          <a:xfrm>
            <a:off x="4742750" y="8553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1</a:t>
            </a:r>
            <a:endParaRPr sz="1100"/>
          </a:p>
        </p:txBody>
      </p:sp>
      <p:sp>
        <p:nvSpPr>
          <p:cNvPr id="269" name="Google Shape;269;g238e5ef7b77_2_0"/>
          <p:cNvSpPr txBox="1"/>
          <p:nvPr/>
        </p:nvSpPr>
        <p:spPr>
          <a:xfrm>
            <a:off x="193475" y="4079238"/>
            <a:ext cx="58665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s" sz="1300"/>
              <a:t>Margin 0.1</a:t>
            </a:r>
            <a:r>
              <a:rPr lang="es" sz="1300"/>
              <a:t> yields better results</a:t>
            </a:r>
            <a:endParaRPr sz="1300"/>
          </a:p>
          <a:p>
            <a:pPr indent="-311150" lvl="0" marL="457200" rtl="0" algn="l">
              <a:spcBef>
                <a:spcPts val="0"/>
              </a:spcBef>
              <a:spcAft>
                <a:spcPts val="0"/>
              </a:spcAft>
              <a:buSzPts val="1300"/>
              <a:buChar char="●"/>
            </a:pPr>
            <a:r>
              <a:rPr lang="es" sz="1300"/>
              <a:t>Results decrease significantly with increased sample size</a:t>
            </a:r>
            <a:endParaRPr sz="1300"/>
          </a:p>
          <a:p>
            <a:pPr indent="-311150" lvl="0" marL="457200" rtl="0" algn="l">
              <a:spcBef>
                <a:spcPts val="0"/>
              </a:spcBef>
              <a:spcAft>
                <a:spcPts val="0"/>
              </a:spcAft>
              <a:buSzPts val="1300"/>
              <a:buChar char="●"/>
            </a:pPr>
            <a:r>
              <a:rPr lang="es" sz="1300"/>
              <a:t>We continue with margin 0.1</a:t>
            </a:r>
            <a:endParaRPr sz="1300"/>
          </a:p>
        </p:txBody>
      </p:sp>
      <p:graphicFrame>
        <p:nvGraphicFramePr>
          <p:cNvPr id="270" name="Google Shape;270;g238e5ef7b77_2_0"/>
          <p:cNvGraphicFramePr/>
          <p:nvPr/>
        </p:nvGraphicFramePr>
        <p:xfrm>
          <a:off x="4742750" y="1144635"/>
          <a:ext cx="3000000" cy="3000000"/>
        </p:xfrm>
        <a:graphic>
          <a:graphicData uri="http://schemas.openxmlformats.org/drawingml/2006/table">
            <a:tbl>
              <a:tblPr>
                <a:noFill/>
                <a:tableStyleId>{F680EDFE-BE63-4E8C-9568-24F3C2707D94}</a:tableStyleId>
              </a:tblPr>
              <a:tblGrid>
                <a:gridCol w="611200"/>
                <a:gridCol w="611200"/>
                <a:gridCol w="626600"/>
                <a:gridCol w="595800"/>
                <a:gridCol w="611200"/>
                <a:gridCol w="611200"/>
                <a:gridCol w="611200"/>
              </a:tblGrid>
              <a:tr h="277350">
                <a:tc>
                  <a:txBody>
                    <a:bodyPr/>
                    <a:lstStyle/>
                    <a:p>
                      <a:pPr indent="0" lvl="0" marL="0" rtl="0" algn="ctr">
                        <a:spcBef>
                          <a:spcPts val="0"/>
                        </a:spcBef>
                        <a:spcAft>
                          <a:spcPts val="0"/>
                        </a:spcAft>
                        <a:buNone/>
                      </a:pPr>
                      <a:r>
                        <a:rPr lang="es" sz="800"/>
                        <a:t>Samples</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Text Embedding</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Image Embedder</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mAP</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Prec@1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Prec@3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Prec@5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219325">
                <a:tc rowSpan="4">
                  <a:txBody>
                    <a:bodyPr/>
                    <a:lstStyle/>
                    <a:p>
                      <a:pPr indent="0" lvl="0" marL="0" rtl="0" algn="ctr">
                        <a:spcBef>
                          <a:spcPts val="0"/>
                        </a:spcBef>
                        <a:spcAft>
                          <a:spcPts val="0"/>
                        </a:spcAft>
                        <a:buNone/>
                      </a:pPr>
                      <a:r>
                        <a:rPr lang="es" sz="800"/>
                        <a:t>100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0.37</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0.31</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0.26</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0.24</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932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0.29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0.26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0.23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932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932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9325">
                <a:tc rowSpan="4">
                  <a:txBody>
                    <a:bodyPr/>
                    <a:lstStyle/>
                    <a:p>
                      <a:pPr indent="0" lvl="0" marL="0" rtl="0" algn="ctr">
                        <a:spcBef>
                          <a:spcPts val="0"/>
                        </a:spcBef>
                        <a:spcAft>
                          <a:spcPts val="0"/>
                        </a:spcAft>
                        <a:buNone/>
                      </a:pPr>
                      <a:r>
                        <a:rPr lang="es" sz="800"/>
                        <a:t>500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0.23</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0.15</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0.14</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0.13</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932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932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932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0.09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9325">
                <a:tc rowSpan="4">
                  <a:txBody>
                    <a:bodyPr/>
                    <a:lstStyle/>
                    <a:p>
                      <a:pPr indent="0" lvl="0" marL="0" rtl="0" algn="ctr">
                        <a:spcBef>
                          <a:spcPts val="0"/>
                        </a:spcBef>
                        <a:spcAft>
                          <a:spcPts val="0"/>
                        </a:spcAft>
                        <a:buNone/>
                      </a:pPr>
                      <a:r>
                        <a:rPr lang="es" sz="800"/>
                        <a:t>1000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0.18</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0.13</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932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0.09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0.09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932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0.09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0.07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932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0.07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0.07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0.09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38e5ef7b77_4_151"/>
          <p:cNvSpPr txBox="1"/>
          <p:nvPr>
            <p:ph type="title"/>
          </p:nvPr>
        </p:nvSpPr>
        <p:spPr>
          <a:xfrm>
            <a:off x="311550" y="199100"/>
            <a:ext cx="393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Results Image-To-Text </a:t>
            </a:r>
            <a:endParaRPr>
              <a:solidFill>
                <a:schemeClr val="accent5"/>
              </a:solidFill>
            </a:endParaRPr>
          </a:p>
          <a:p>
            <a:pPr indent="0" lvl="0" marL="0" rtl="0" algn="l">
              <a:lnSpc>
                <a:spcPct val="100000"/>
              </a:lnSpc>
              <a:spcBef>
                <a:spcPts val="0"/>
              </a:spcBef>
              <a:spcAft>
                <a:spcPts val="0"/>
              </a:spcAft>
              <a:buSzPct val="250000"/>
              <a:buNone/>
            </a:pPr>
            <a:r>
              <a:t/>
            </a:r>
            <a:endParaRPr sz="1244">
              <a:solidFill>
                <a:schemeClr val="accent5"/>
              </a:solidFill>
            </a:endParaRPr>
          </a:p>
        </p:txBody>
      </p:sp>
      <p:pic>
        <p:nvPicPr>
          <p:cNvPr id="276" name="Google Shape;276;g238e5ef7b77_4_15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77" name="Google Shape;277;g238e5ef7b77_4_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78" name="Google Shape;278;g238e5ef7b77_4_151"/>
          <p:cNvSpPr txBox="1"/>
          <p:nvPr/>
        </p:nvSpPr>
        <p:spPr>
          <a:xfrm>
            <a:off x="2210100" y="31723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79" name="Google Shape;279;g238e5ef7b77_4_151"/>
          <p:cNvGraphicFramePr/>
          <p:nvPr/>
        </p:nvGraphicFramePr>
        <p:xfrm>
          <a:off x="193475" y="1144610"/>
          <a:ext cx="3000000" cy="3000000"/>
        </p:xfrm>
        <a:graphic>
          <a:graphicData uri="http://schemas.openxmlformats.org/drawingml/2006/table">
            <a:tbl>
              <a:tblPr>
                <a:noFill/>
                <a:tableStyleId>{F680EDFE-BE63-4E8C-9568-24F3C2707D94}</a:tableStyleId>
              </a:tblPr>
              <a:tblGrid>
                <a:gridCol w="611200"/>
                <a:gridCol w="611200"/>
                <a:gridCol w="626600"/>
                <a:gridCol w="595800"/>
                <a:gridCol w="611200"/>
                <a:gridCol w="611200"/>
                <a:gridCol w="611200"/>
              </a:tblGrid>
              <a:tr h="270000">
                <a:tc>
                  <a:txBody>
                    <a:bodyPr/>
                    <a:lstStyle/>
                    <a:p>
                      <a:pPr indent="0" lvl="0" marL="0" rtl="0" algn="ctr">
                        <a:spcBef>
                          <a:spcPts val="0"/>
                        </a:spcBef>
                        <a:spcAft>
                          <a:spcPts val="0"/>
                        </a:spcAft>
                        <a:buNone/>
                      </a:pPr>
                      <a:r>
                        <a:rPr lang="es" sz="800"/>
                        <a:t>Samples</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Text Embedding</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Image Embedder</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mAP</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Prec@1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Prec@3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Prec@5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191575">
                <a:tc rowSpan="4">
                  <a:txBody>
                    <a:bodyPr/>
                    <a:lstStyle/>
                    <a:p>
                      <a:pPr indent="0" lvl="0" marL="0" rtl="0" algn="ctr">
                        <a:spcBef>
                          <a:spcPts val="0"/>
                        </a:spcBef>
                        <a:spcAft>
                          <a:spcPts val="0"/>
                        </a:spcAft>
                        <a:buNone/>
                      </a:pPr>
                      <a:r>
                        <a:rPr lang="es" sz="800"/>
                        <a:t>100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900"/>
                        <a:t>0.40</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0.33</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0.29</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0.25</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0.34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0.25</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0.24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0.21</a:t>
                      </a:r>
                      <a:endParaRPr sz="13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191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0.35</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0.25</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0.23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0.22</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0.33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0.23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0.21</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0.21</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191575">
                <a:tc rowSpan="4">
                  <a:txBody>
                    <a:bodyPr/>
                    <a:lstStyle/>
                    <a:p>
                      <a:pPr indent="0" lvl="0" marL="0" rtl="0" algn="ctr">
                        <a:spcBef>
                          <a:spcPts val="0"/>
                        </a:spcBef>
                        <a:spcAft>
                          <a:spcPts val="0"/>
                        </a:spcAft>
                        <a:buNone/>
                      </a:pPr>
                      <a:r>
                        <a:rPr lang="es" sz="800"/>
                        <a:t>500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900"/>
                        <a:t>0.26</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0.17</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0.16</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0.14</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0.25</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0.16</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191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0.19</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0.12</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0.20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0.11</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0.12</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191575">
                <a:tc rowSpan="4">
                  <a:txBody>
                    <a:bodyPr/>
                    <a:lstStyle/>
                    <a:p>
                      <a:pPr indent="0" lvl="0" marL="0" rtl="0" algn="ctr">
                        <a:spcBef>
                          <a:spcPts val="0"/>
                        </a:spcBef>
                        <a:spcAft>
                          <a:spcPts val="0"/>
                        </a:spcAft>
                        <a:buNone/>
                      </a:pPr>
                      <a:r>
                        <a:rPr lang="es" sz="800"/>
                        <a:t>1000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900"/>
                        <a:t>0.21</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0.14</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0.14</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0.14</a:t>
                      </a:r>
                      <a:endParaRPr b="1"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0.19</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0.13</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191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0.14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0.09</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0.07</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466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900"/>
                        <a:t>0.14</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0.07</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0.07</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sp>
        <p:nvSpPr>
          <p:cNvPr id="280" name="Google Shape;280;g238e5ef7b77_4_151"/>
          <p:cNvSpPr txBox="1"/>
          <p:nvPr/>
        </p:nvSpPr>
        <p:spPr>
          <a:xfrm>
            <a:off x="193475" y="8553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0.1</a:t>
            </a:r>
            <a:endParaRPr sz="1100"/>
          </a:p>
        </p:txBody>
      </p:sp>
      <p:sp>
        <p:nvSpPr>
          <p:cNvPr id="281" name="Google Shape;281;g238e5ef7b77_4_151"/>
          <p:cNvSpPr txBox="1"/>
          <p:nvPr/>
        </p:nvSpPr>
        <p:spPr>
          <a:xfrm>
            <a:off x="4742750" y="8553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1</a:t>
            </a:r>
            <a:endParaRPr sz="1100"/>
          </a:p>
        </p:txBody>
      </p:sp>
      <p:sp>
        <p:nvSpPr>
          <p:cNvPr id="282" name="Google Shape;282;g238e5ef7b77_4_151"/>
          <p:cNvSpPr txBox="1"/>
          <p:nvPr/>
        </p:nvSpPr>
        <p:spPr>
          <a:xfrm>
            <a:off x="193475" y="4079238"/>
            <a:ext cx="58665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s" sz="1300"/>
              <a:t>Margin 0.1</a:t>
            </a:r>
            <a:r>
              <a:rPr lang="es" sz="1300"/>
              <a:t> yields better results</a:t>
            </a:r>
            <a:endParaRPr sz="1300"/>
          </a:p>
          <a:p>
            <a:pPr indent="-311150" lvl="0" marL="457200" rtl="0" algn="l">
              <a:spcBef>
                <a:spcPts val="0"/>
              </a:spcBef>
              <a:spcAft>
                <a:spcPts val="0"/>
              </a:spcAft>
              <a:buSzPts val="1300"/>
              <a:buChar char="●"/>
            </a:pPr>
            <a:r>
              <a:rPr lang="es" sz="1300"/>
              <a:t>Results decrease significantly with increased sample size</a:t>
            </a:r>
            <a:endParaRPr sz="1300"/>
          </a:p>
          <a:p>
            <a:pPr indent="-311150" lvl="0" marL="457200" rtl="0" algn="l">
              <a:spcBef>
                <a:spcPts val="0"/>
              </a:spcBef>
              <a:spcAft>
                <a:spcPts val="0"/>
              </a:spcAft>
              <a:buSzPts val="1300"/>
              <a:buChar char="●"/>
            </a:pPr>
            <a:r>
              <a:rPr lang="es" sz="1300"/>
              <a:t>We continue with margin 0.1</a:t>
            </a:r>
            <a:endParaRPr sz="1300"/>
          </a:p>
        </p:txBody>
      </p:sp>
      <p:graphicFrame>
        <p:nvGraphicFramePr>
          <p:cNvPr id="283" name="Google Shape;283;g238e5ef7b77_4_151"/>
          <p:cNvGraphicFramePr/>
          <p:nvPr/>
        </p:nvGraphicFramePr>
        <p:xfrm>
          <a:off x="4742750" y="1144635"/>
          <a:ext cx="3000000" cy="3000000"/>
        </p:xfrm>
        <a:graphic>
          <a:graphicData uri="http://schemas.openxmlformats.org/drawingml/2006/table">
            <a:tbl>
              <a:tblPr>
                <a:noFill/>
                <a:tableStyleId>{F680EDFE-BE63-4E8C-9568-24F3C2707D94}</a:tableStyleId>
              </a:tblPr>
              <a:tblGrid>
                <a:gridCol w="611200"/>
                <a:gridCol w="611200"/>
                <a:gridCol w="626600"/>
                <a:gridCol w="595800"/>
                <a:gridCol w="611200"/>
                <a:gridCol w="611200"/>
                <a:gridCol w="611200"/>
              </a:tblGrid>
              <a:tr h="277350">
                <a:tc>
                  <a:txBody>
                    <a:bodyPr/>
                    <a:lstStyle/>
                    <a:p>
                      <a:pPr indent="0" lvl="0" marL="0" rtl="0" algn="ctr">
                        <a:spcBef>
                          <a:spcPts val="0"/>
                        </a:spcBef>
                        <a:spcAft>
                          <a:spcPts val="0"/>
                        </a:spcAft>
                        <a:buNone/>
                      </a:pPr>
                      <a:r>
                        <a:rPr lang="es" sz="800">
                          <a:solidFill>
                            <a:srgbClr val="D9D9D9"/>
                          </a:solidFill>
                        </a:rPr>
                        <a:t>Samples</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D9D9D9"/>
                          </a:solidFill>
                        </a:rPr>
                        <a:t>Text Embedding</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D9D9D9"/>
                          </a:solidFill>
                        </a:rPr>
                        <a:t>Image Embedder</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D9D9D9"/>
                          </a:solidFill>
                        </a:rPr>
                        <a:t>mAP</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D9D9D9"/>
                          </a:solidFill>
                        </a:rPr>
                        <a:t>Prec@1</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D9D9D9"/>
                          </a:solidFill>
                        </a:rPr>
                        <a:t>Prec@3</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D9D9D9"/>
                          </a:solidFill>
                        </a:rPr>
                        <a:t>Prec@5</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219325">
                <a:tc rowSpan="4">
                  <a:txBody>
                    <a:bodyPr/>
                    <a:lstStyle/>
                    <a:p>
                      <a:pPr indent="0" lvl="0" marL="0" rtl="0" algn="ctr">
                        <a:spcBef>
                          <a:spcPts val="0"/>
                        </a:spcBef>
                        <a:spcAft>
                          <a:spcPts val="0"/>
                        </a:spcAft>
                        <a:buNone/>
                      </a:pPr>
                      <a:r>
                        <a:rPr lang="es" sz="800">
                          <a:solidFill>
                            <a:srgbClr val="D9D9D9"/>
                          </a:solidFill>
                        </a:rPr>
                        <a:t>100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solidFill>
                            <a:srgbClr val="D9D9D9"/>
                          </a:solidFill>
                        </a:rPr>
                        <a:t>FastText</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RESNET50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solidFill>
                            <a:srgbClr val="D9D9D9"/>
                          </a:solidFill>
                        </a:rPr>
                        <a:t>0.37</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D9D9D9"/>
                          </a:solidFill>
                        </a:rPr>
                        <a:t>0.31</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D9D9D9"/>
                          </a:solidFill>
                        </a:rPr>
                        <a:t>0.26</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D9D9D9"/>
                          </a:solidFill>
                        </a:rPr>
                        <a:t>0.24</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9325">
                <a:tc vMerge="1"/>
                <a:tc vMerge="1"/>
                <a:tc>
                  <a:txBody>
                    <a:bodyPr/>
                    <a:lstStyle/>
                    <a:p>
                      <a:pPr indent="0" lvl="0" marL="0" rtl="0" algn="ctr">
                        <a:spcBef>
                          <a:spcPts val="0"/>
                        </a:spcBef>
                        <a:spcAft>
                          <a:spcPts val="0"/>
                        </a:spcAft>
                        <a:buNone/>
                      </a:pPr>
                      <a:r>
                        <a:rPr lang="es" sz="800">
                          <a:solidFill>
                            <a:srgbClr val="D9D9D9"/>
                          </a:solidFill>
                        </a:rPr>
                        <a:t>FasterRCNN</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0.35</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D9D9D9"/>
                          </a:solidFill>
                        </a:rPr>
                        <a:t>0.29</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D9D9D9"/>
                          </a:solidFill>
                        </a:rPr>
                        <a:t>0.26</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D9D9D9"/>
                          </a:solidFill>
                        </a:rPr>
                        <a:t>0.23</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9325">
                <a:tc vMerge="1"/>
                <a:tc rowSpan="2">
                  <a:txBody>
                    <a:bodyPr/>
                    <a:lstStyle/>
                    <a:p>
                      <a:pPr indent="0" lvl="0" marL="0" rtl="0" algn="ctr">
                        <a:spcBef>
                          <a:spcPts val="0"/>
                        </a:spcBef>
                        <a:spcAft>
                          <a:spcPts val="0"/>
                        </a:spcAft>
                        <a:buNone/>
                      </a:pPr>
                      <a:r>
                        <a:rPr lang="es" sz="800">
                          <a:solidFill>
                            <a:srgbClr val="D9D9D9"/>
                          </a:solidFill>
                        </a:rPr>
                        <a:t>BERT</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RESNET50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0.35</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D9D9D9"/>
                          </a:solidFill>
                        </a:rPr>
                        <a:t>0.25</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D9D9D9"/>
                          </a:solidFill>
                        </a:rPr>
                        <a:t>0.23</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D9D9D9"/>
                          </a:solidFill>
                        </a:rPr>
                        <a:t>0.22</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9325">
                <a:tc vMerge="1"/>
                <a:tc vMerge="1"/>
                <a:tc>
                  <a:txBody>
                    <a:bodyPr/>
                    <a:lstStyle/>
                    <a:p>
                      <a:pPr indent="0" lvl="0" marL="0" rtl="0" algn="ctr">
                        <a:spcBef>
                          <a:spcPts val="0"/>
                        </a:spcBef>
                        <a:spcAft>
                          <a:spcPts val="0"/>
                        </a:spcAft>
                        <a:buNone/>
                      </a:pPr>
                      <a:r>
                        <a:rPr lang="es" sz="800">
                          <a:solidFill>
                            <a:srgbClr val="D9D9D9"/>
                          </a:solidFill>
                        </a:rPr>
                        <a:t>FasterRCNN</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0.29</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D9D9D9"/>
                          </a:solidFill>
                        </a:rPr>
                        <a:t>0.23</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D9D9D9"/>
                          </a:solidFill>
                        </a:rPr>
                        <a:t>0.19</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D9D9D9"/>
                          </a:solidFill>
                        </a:rPr>
                        <a:t>0.17</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9325">
                <a:tc rowSpan="4">
                  <a:txBody>
                    <a:bodyPr/>
                    <a:lstStyle/>
                    <a:p>
                      <a:pPr indent="0" lvl="0" marL="0" rtl="0" algn="ctr">
                        <a:spcBef>
                          <a:spcPts val="0"/>
                        </a:spcBef>
                        <a:spcAft>
                          <a:spcPts val="0"/>
                        </a:spcAft>
                        <a:buNone/>
                      </a:pPr>
                      <a:r>
                        <a:rPr lang="es" sz="800">
                          <a:solidFill>
                            <a:srgbClr val="D9D9D9"/>
                          </a:solidFill>
                        </a:rPr>
                        <a:t>500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solidFill>
                            <a:srgbClr val="D9D9D9"/>
                          </a:solidFill>
                        </a:rPr>
                        <a:t>FastText</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RESNET50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solidFill>
                            <a:srgbClr val="D9D9D9"/>
                          </a:solidFill>
                        </a:rPr>
                        <a:t>0.23</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D9D9D9"/>
                          </a:solidFill>
                        </a:rPr>
                        <a:t>0.15</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D9D9D9"/>
                          </a:solidFill>
                        </a:rPr>
                        <a:t>0.14</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D9D9D9"/>
                          </a:solidFill>
                        </a:rPr>
                        <a:t>0.13</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9325">
                <a:tc vMerge="1"/>
                <a:tc vMerge="1"/>
                <a:tc>
                  <a:txBody>
                    <a:bodyPr/>
                    <a:lstStyle/>
                    <a:p>
                      <a:pPr indent="0" lvl="0" marL="0" rtl="0" algn="ctr">
                        <a:spcBef>
                          <a:spcPts val="0"/>
                        </a:spcBef>
                        <a:spcAft>
                          <a:spcPts val="0"/>
                        </a:spcAft>
                        <a:buNone/>
                      </a:pPr>
                      <a:r>
                        <a:rPr lang="es" sz="800">
                          <a:solidFill>
                            <a:srgbClr val="D9D9D9"/>
                          </a:solidFill>
                        </a:rPr>
                        <a:t>FasterRCNN</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0.22</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D9D9D9"/>
                          </a:solidFill>
                        </a:rPr>
                        <a:t>0.14</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D9D9D9"/>
                          </a:solidFill>
                        </a:rPr>
                        <a:t>0.14</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D9D9D9"/>
                          </a:solidFill>
                        </a:rPr>
                        <a:t>0.13</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9325">
                <a:tc vMerge="1"/>
                <a:tc rowSpan="2">
                  <a:txBody>
                    <a:bodyPr/>
                    <a:lstStyle/>
                    <a:p>
                      <a:pPr indent="0" lvl="0" marL="0" rtl="0" algn="ctr">
                        <a:spcBef>
                          <a:spcPts val="0"/>
                        </a:spcBef>
                        <a:spcAft>
                          <a:spcPts val="0"/>
                        </a:spcAft>
                        <a:buNone/>
                      </a:pPr>
                      <a:r>
                        <a:rPr lang="es" sz="800">
                          <a:solidFill>
                            <a:srgbClr val="D9D9D9"/>
                          </a:solidFill>
                        </a:rPr>
                        <a:t>BERT</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RESNET50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0.19</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D9D9D9"/>
                          </a:solidFill>
                        </a:rPr>
                        <a:t>0.12</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D9D9D9"/>
                          </a:solidFill>
                        </a:rPr>
                        <a:t>0.10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D9D9D9"/>
                          </a:solidFill>
                        </a:rPr>
                        <a:t>0.10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9325">
                <a:tc vMerge="1"/>
                <a:tc vMerge="1"/>
                <a:tc>
                  <a:txBody>
                    <a:bodyPr/>
                    <a:lstStyle/>
                    <a:p>
                      <a:pPr indent="0" lvl="0" marL="0" rtl="0" algn="ctr">
                        <a:spcBef>
                          <a:spcPts val="0"/>
                        </a:spcBef>
                        <a:spcAft>
                          <a:spcPts val="0"/>
                        </a:spcAft>
                        <a:buNone/>
                      </a:pPr>
                      <a:r>
                        <a:rPr lang="es" sz="800">
                          <a:solidFill>
                            <a:srgbClr val="D9D9D9"/>
                          </a:solidFill>
                        </a:rPr>
                        <a:t>FasterRCNN</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0.18</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D9D9D9"/>
                          </a:solidFill>
                        </a:rPr>
                        <a:t>0.12</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D9D9D9"/>
                          </a:solidFill>
                        </a:rPr>
                        <a:t>0.10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D9D9D9"/>
                          </a:solidFill>
                        </a:rPr>
                        <a:t>0.09</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9325">
                <a:tc rowSpan="4">
                  <a:txBody>
                    <a:bodyPr/>
                    <a:lstStyle/>
                    <a:p>
                      <a:pPr indent="0" lvl="0" marL="0" rtl="0" algn="ctr">
                        <a:spcBef>
                          <a:spcPts val="0"/>
                        </a:spcBef>
                        <a:spcAft>
                          <a:spcPts val="0"/>
                        </a:spcAft>
                        <a:buNone/>
                      </a:pPr>
                      <a:r>
                        <a:rPr lang="es" sz="800">
                          <a:solidFill>
                            <a:srgbClr val="D9D9D9"/>
                          </a:solidFill>
                        </a:rPr>
                        <a:t>1000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solidFill>
                            <a:srgbClr val="D9D9D9"/>
                          </a:solidFill>
                        </a:rPr>
                        <a:t>FastText</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RESNET50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solidFill>
                            <a:srgbClr val="D9D9D9"/>
                          </a:solidFill>
                        </a:rPr>
                        <a:t>0.18</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D9D9D9"/>
                          </a:solidFill>
                        </a:rPr>
                        <a:t>0.10</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D9D9D9"/>
                          </a:solidFill>
                        </a:rPr>
                        <a:t>0.10</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D9D9D9"/>
                          </a:solidFill>
                        </a:rPr>
                        <a:t>0.13</a:t>
                      </a:r>
                      <a:endParaRPr b="1"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9325">
                <a:tc vMerge="1"/>
                <a:tc vMerge="1"/>
                <a:tc>
                  <a:txBody>
                    <a:bodyPr/>
                    <a:lstStyle/>
                    <a:p>
                      <a:pPr indent="0" lvl="0" marL="0" rtl="0" algn="ctr">
                        <a:spcBef>
                          <a:spcPts val="0"/>
                        </a:spcBef>
                        <a:spcAft>
                          <a:spcPts val="0"/>
                        </a:spcAft>
                        <a:buNone/>
                      </a:pPr>
                      <a:r>
                        <a:rPr lang="es" sz="800">
                          <a:solidFill>
                            <a:srgbClr val="D9D9D9"/>
                          </a:solidFill>
                        </a:rPr>
                        <a:t>FasterRCNN</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0.16</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D9D9D9"/>
                          </a:solidFill>
                        </a:rPr>
                        <a:t>0.09</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D9D9D9"/>
                          </a:solidFill>
                        </a:rPr>
                        <a:t>0.09</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D9D9D9"/>
                          </a:solidFill>
                        </a:rPr>
                        <a:t>0.13</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9325">
                <a:tc vMerge="1"/>
                <a:tc rowSpan="2">
                  <a:txBody>
                    <a:bodyPr/>
                    <a:lstStyle/>
                    <a:p>
                      <a:pPr indent="0" lvl="0" marL="0" rtl="0" algn="ctr">
                        <a:spcBef>
                          <a:spcPts val="0"/>
                        </a:spcBef>
                        <a:spcAft>
                          <a:spcPts val="0"/>
                        </a:spcAft>
                        <a:buNone/>
                      </a:pPr>
                      <a:r>
                        <a:rPr lang="es" sz="800">
                          <a:solidFill>
                            <a:srgbClr val="D9D9D9"/>
                          </a:solidFill>
                        </a:rPr>
                        <a:t>BERT</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RESNET50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0.14</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D9D9D9"/>
                          </a:solidFill>
                        </a:rPr>
                        <a:t>0.09</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D9D9D9"/>
                          </a:solidFill>
                        </a:rPr>
                        <a:t>0.07</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D9D9D9"/>
                          </a:solidFill>
                        </a:rPr>
                        <a:t>0.10</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9325">
                <a:tc vMerge="1"/>
                <a:tc vMerge="1"/>
                <a:tc>
                  <a:txBody>
                    <a:bodyPr/>
                    <a:lstStyle/>
                    <a:p>
                      <a:pPr indent="0" lvl="0" marL="0" rtl="0" algn="ctr">
                        <a:spcBef>
                          <a:spcPts val="0"/>
                        </a:spcBef>
                        <a:spcAft>
                          <a:spcPts val="0"/>
                        </a:spcAft>
                        <a:buNone/>
                      </a:pPr>
                      <a:r>
                        <a:rPr lang="es" sz="800">
                          <a:solidFill>
                            <a:srgbClr val="D9D9D9"/>
                          </a:solidFill>
                        </a:rPr>
                        <a:t>FasterRCNN</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D9D9D9"/>
                          </a:solidFill>
                        </a:rPr>
                        <a:t>0.13</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D9D9D9"/>
                          </a:solidFill>
                        </a:rPr>
                        <a:t>0.07</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D9D9D9"/>
                          </a:solidFill>
                        </a:rPr>
                        <a:t>0.07</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D9D9D9"/>
                          </a:solidFill>
                        </a:rPr>
                        <a:t>0.09</a:t>
                      </a:r>
                      <a:endParaRPr sz="800">
                        <a:solidFill>
                          <a:srgbClr val="D9D9D9"/>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cxnSp>
        <p:nvCxnSpPr>
          <p:cNvPr id="284" name="Google Shape;284;g238e5ef7b77_4_151"/>
          <p:cNvCxnSpPr/>
          <p:nvPr/>
        </p:nvCxnSpPr>
        <p:spPr>
          <a:xfrm>
            <a:off x="4710525" y="701725"/>
            <a:ext cx="4255200" cy="3486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g238e5ef7b77_2_2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90" name="Google Shape;290;g238e5ef7b77_2_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91" name="Google Shape;291;g238e5ef7b77_2_22"/>
          <p:cNvSpPr txBox="1"/>
          <p:nvPr/>
        </p:nvSpPr>
        <p:spPr>
          <a:xfrm>
            <a:off x="2008027" y="2351496"/>
            <a:ext cx="222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2" name="Google Shape;292;g238e5ef7b77_2_22"/>
          <p:cNvPicPr preferRelativeResize="0"/>
          <p:nvPr/>
        </p:nvPicPr>
        <p:blipFill>
          <a:blip r:embed="rId4">
            <a:alphaModFix/>
          </a:blip>
          <a:stretch>
            <a:fillRect/>
          </a:stretch>
        </p:blipFill>
        <p:spPr>
          <a:xfrm>
            <a:off x="6405501" y="1769238"/>
            <a:ext cx="1676400" cy="933450"/>
          </a:xfrm>
          <a:prstGeom prst="rect">
            <a:avLst/>
          </a:prstGeom>
          <a:noFill/>
          <a:ln>
            <a:noFill/>
          </a:ln>
        </p:spPr>
      </p:pic>
      <p:sp>
        <p:nvSpPr>
          <p:cNvPr id="293" name="Google Shape;293;g238e5ef7b77_2_22"/>
          <p:cNvSpPr txBox="1"/>
          <p:nvPr/>
        </p:nvSpPr>
        <p:spPr>
          <a:xfrm>
            <a:off x="1674943" y="777000"/>
            <a:ext cx="65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mAP</a:t>
            </a:r>
            <a:endParaRPr sz="1200"/>
          </a:p>
        </p:txBody>
      </p:sp>
      <p:pic>
        <p:nvPicPr>
          <p:cNvPr id="294" name="Google Shape;294;g238e5ef7b77_2_22"/>
          <p:cNvPicPr preferRelativeResize="0"/>
          <p:nvPr/>
        </p:nvPicPr>
        <p:blipFill>
          <a:blip r:embed="rId5">
            <a:alphaModFix/>
          </a:blip>
          <a:stretch>
            <a:fillRect/>
          </a:stretch>
        </p:blipFill>
        <p:spPr>
          <a:xfrm>
            <a:off x="723925" y="1146300"/>
            <a:ext cx="2665250" cy="2384550"/>
          </a:xfrm>
          <a:prstGeom prst="rect">
            <a:avLst/>
          </a:prstGeom>
          <a:noFill/>
          <a:ln>
            <a:noFill/>
          </a:ln>
        </p:spPr>
      </p:pic>
      <p:pic>
        <p:nvPicPr>
          <p:cNvPr id="295" name="Google Shape;295;g238e5ef7b77_2_22"/>
          <p:cNvPicPr preferRelativeResize="0"/>
          <p:nvPr/>
        </p:nvPicPr>
        <p:blipFill>
          <a:blip r:embed="rId6">
            <a:alphaModFix/>
          </a:blip>
          <a:stretch>
            <a:fillRect/>
          </a:stretch>
        </p:blipFill>
        <p:spPr>
          <a:xfrm>
            <a:off x="3350425" y="1198250"/>
            <a:ext cx="2854474" cy="2250650"/>
          </a:xfrm>
          <a:prstGeom prst="rect">
            <a:avLst/>
          </a:prstGeom>
          <a:noFill/>
          <a:ln>
            <a:noFill/>
          </a:ln>
        </p:spPr>
      </p:pic>
      <p:sp>
        <p:nvSpPr>
          <p:cNvPr id="296" name="Google Shape;296;g238e5ef7b77_2_22"/>
          <p:cNvSpPr txBox="1"/>
          <p:nvPr/>
        </p:nvSpPr>
        <p:spPr>
          <a:xfrm>
            <a:off x="4249474" y="828950"/>
            <a:ext cx="86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Prec@1</a:t>
            </a:r>
            <a:endParaRPr sz="1200"/>
          </a:p>
        </p:txBody>
      </p:sp>
      <p:sp>
        <p:nvSpPr>
          <p:cNvPr id="297" name="Google Shape;297;g238e5ef7b77_2_22"/>
          <p:cNvSpPr txBox="1"/>
          <p:nvPr/>
        </p:nvSpPr>
        <p:spPr>
          <a:xfrm>
            <a:off x="495325" y="3574050"/>
            <a:ext cx="7464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We get better results with </a:t>
            </a:r>
            <a:r>
              <a:rPr b="1" lang="es"/>
              <a:t>Resnet50</a:t>
            </a:r>
            <a:r>
              <a:rPr lang="es"/>
              <a:t> + </a:t>
            </a:r>
            <a:r>
              <a:rPr b="1" lang="es"/>
              <a:t>FastText</a:t>
            </a:r>
            <a:r>
              <a:rPr lang="es"/>
              <a:t>.</a:t>
            </a:r>
            <a:endParaRPr/>
          </a:p>
          <a:p>
            <a:pPr indent="-317500" lvl="0" marL="457200" rtl="0" algn="l">
              <a:spcBef>
                <a:spcPts val="0"/>
              </a:spcBef>
              <a:spcAft>
                <a:spcPts val="0"/>
              </a:spcAft>
              <a:buSzPts val="1400"/>
              <a:buChar char="●"/>
            </a:pPr>
            <a:r>
              <a:rPr lang="es"/>
              <a:t>Increasing number samples decrease the mAP and Prec@k.</a:t>
            </a:r>
            <a:endParaRPr/>
          </a:p>
          <a:p>
            <a:pPr indent="-317500" lvl="0" marL="457200" rtl="0" algn="l">
              <a:spcBef>
                <a:spcPts val="0"/>
              </a:spcBef>
              <a:spcAft>
                <a:spcPts val="0"/>
              </a:spcAft>
              <a:buSzPts val="1400"/>
              <a:buChar char="●"/>
            </a:pPr>
            <a:r>
              <a:rPr lang="es"/>
              <a:t>FasterRCNN using backbone resnet50 pretrained with COCO 2017 doesn’t help to get better results.</a:t>
            </a:r>
            <a:endParaRPr/>
          </a:p>
        </p:txBody>
      </p:sp>
      <p:sp>
        <p:nvSpPr>
          <p:cNvPr id="298" name="Google Shape;298;g238e5ef7b77_2_22"/>
          <p:cNvSpPr txBox="1"/>
          <p:nvPr>
            <p:ph type="title"/>
          </p:nvPr>
        </p:nvSpPr>
        <p:spPr>
          <a:xfrm>
            <a:off x="311550" y="199100"/>
            <a:ext cx="393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Results with margin 0.1</a:t>
            </a:r>
            <a:endParaRPr>
              <a:solidFill>
                <a:schemeClr val="accent5"/>
              </a:solidFill>
            </a:endParaRPr>
          </a:p>
          <a:p>
            <a:pPr indent="0" lvl="0" marL="0" rtl="0" algn="l">
              <a:lnSpc>
                <a:spcPct val="100000"/>
              </a:lnSpc>
              <a:spcBef>
                <a:spcPts val="0"/>
              </a:spcBef>
              <a:spcAft>
                <a:spcPts val="0"/>
              </a:spcAft>
              <a:buSzPct val="250000"/>
              <a:buNone/>
            </a:pPr>
            <a:r>
              <a:t/>
            </a:r>
            <a:endParaRPr sz="1244">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g238d6a28691_2_14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04" name="Google Shape;304;g238d6a28691_2_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05" name="Google Shape;305;g238d6a28691_2_145"/>
          <p:cNvSpPr txBox="1"/>
          <p:nvPr/>
        </p:nvSpPr>
        <p:spPr>
          <a:xfrm>
            <a:off x="408625" y="817850"/>
            <a:ext cx="7812000" cy="511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sz="1000"/>
          </a:p>
          <a:p>
            <a:pPr indent="0" lvl="0" marL="0" marR="0" rtl="0" algn="just">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accent5"/>
                </a:solidFill>
              </a:rPr>
              <a:t>                            Query Image:</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dk1"/>
              </a:solidFil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dk1"/>
                </a:solidFill>
              </a:rPr>
              <a:t>Depending on the size of the test the results are quite good (N = 100, N = 500). However, as we increment the test to 1000 samples, the captions are wrong. However, they are more or less related to the image: kids, food, </a:t>
            </a:r>
            <a:r>
              <a:rPr lang="es" sz="1000">
                <a:solidFill>
                  <a:schemeClr val="dk1"/>
                </a:solidFill>
              </a:rPr>
              <a:t>dining table…</a:t>
            </a:r>
            <a:endParaRPr sz="1000">
              <a:solidFill>
                <a:schemeClr val="dk1"/>
              </a:solidFill>
            </a:endParaRPr>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p:txBody>
      </p:sp>
      <p:sp>
        <p:nvSpPr>
          <p:cNvPr id="306" name="Google Shape;306;g238d6a28691_2_145"/>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Results Image-To-Text with FastText</a:t>
            </a:r>
            <a:endParaRPr>
              <a:solidFill>
                <a:schemeClr val="accent5"/>
              </a:solidFill>
            </a:endParaRPr>
          </a:p>
        </p:txBody>
      </p:sp>
      <p:sp>
        <p:nvSpPr>
          <p:cNvPr id="307" name="Google Shape;307;g238d6a28691_2_145"/>
          <p:cNvSpPr txBox="1"/>
          <p:nvPr/>
        </p:nvSpPr>
        <p:spPr>
          <a:xfrm>
            <a:off x="4330500" y="712925"/>
            <a:ext cx="4647000" cy="500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accent5"/>
                </a:solidFill>
              </a:rPr>
              <a:t>    Best 5 retrieved Captions in order from most similar to less :</a:t>
            </a:r>
            <a:endParaRPr sz="1000">
              <a:solidFill>
                <a:schemeClr val="accent5"/>
              </a:solidFill>
            </a:endParaRPr>
          </a:p>
          <a:p>
            <a:pPr indent="0" lvl="0" marL="457200" rtl="0" algn="just">
              <a:spcBef>
                <a:spcPts val="0"/>
              </a:spcBef>
              <a:spcAft>
                <a:spcPts val="0"/>
              </a:spcAft>
              <a:buNone/>
            </a:pPr>
            <a:r>
              <a:t/>
            </a:r>
            <a:endParaRPr sz="1000">
              <a:solidFill>
                <a:schemeClr val="dk1"/>
              </a:solidFill>
            </a:endParaRPr>
          </a:p>
          <a:p>
            <a:pPr indent="-285750" lvl="0" marL="457200" rtl="0" algn="just">
              <a:spcBef>
                <a:spcPts val="0"/>
              </a:spcBef>
              <a:spcAft>
                <a:spcPts val="0"/>
              </a:spcAft>
              <a:buClr>
                <a:srgbClr val="B5D7A8"/>
              </a:buClr>
              <a:buSzPts val="900"/>
              <a:buAutoNum type="arabicPeriod"/>
            </a:pPr>
            <a:r>
              <a:rPr lang="es" sz="900">
                <a:solidFill>
                  <a:srgbClr val="B5D7A8"/>
                </a:solidFill>
              </a:rPr>
              <a:t>A kid is to blow out the single candle in a bowl of birthday goodness</a:t>
            </a:r>
            <a:r>
              <a:rPr lang="es" sz="900">
                <a:solidFill>
                  <a:srgbClr val="93C47D"/>
                </a:solidFill>
              </a:rPr>
              <a:t>. </a:t>
            </a:r>
            <a:endParaRPr sz="900">
              <a:solidFill>
                <a:srgbClr val="93C47D"/>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Woman eating an assortment of mixed vegetables in a bowl.</a:t>
            </a:r>
            <a:endParaRPr sz="900">
              <a:solidFill>
                <a:srgbClr val="FF0000"/>
              </a:solidFill>
            </a:endParaRPr>
          </a:p>
          <a:p>
            <a:pPr indent="-285750" lvl="0" marL="457200" rtl="0" algn="just">
              <a:spcBef>
                <a:spcPts val="0"/>
              </a:spcBef>
              <a:spcAft>
                <a:spcPts val="0"/>
              </a:spcAft>
              <a:buClr>
                <a:srgbClr val="B5D7A8"/>
              </a:buClr>
              <a:buSzPts val="900"/>
              <a:buAutoNum type="arabicPeriod"/>
            </a:pPr>
            <a:r>
              <a:rPr lang="es" sz="900">
                <a:solidFill>
                  <a:srgbClr val="B5D7A8"/>
                </a:solidFill>
              </a:rPr>
              <a:t>A little girl is getting ready to blow out a candle on a small dessert.</a:t>
            </a:r>
            <a:endParaRPr sz="900">
              <a:solidFill>
                <a:srgbClr val="B5D7A8"/>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Two cooks are cooking the food someone ordered at this restaurant</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woman marking a cake with the back of a chef's knife.</a:t>
            </a:r>
            <a:endParaRPr sz="900">
              <a:solidFill>
                <a:srgbClr val="FF0000"/>
              </a:solidFill>
            </a:endParaRPr>
          </a:p>
          <a:p>
            <a:pPr indent="0" lvl="0" marL="457200" rtl="0" algn="just">
              <a:spcBef>
                <a:spcPts val="0"/>
              </a:spcBef>
              <a:spcAft>
                <a:spcPts val="0"/>
              </a:spcAft>
              <a:buNone/>
            </a:pPr>
            <a:r>
              <a:t/>
            </a:r>
            <a:endParaRPr sz="1000">
              <a:solidFill>
                <a:schemeClr val="dk1"/>
              </a:solidFill>
            </a:endParaRPr>
          </a:p>
          <a:p>
            <a:pPr indent="0" lvl="0" marL="457200" rtl="0" algn="just">
              <a:spcBef>
                <a:spcPts val="0"/>
              </a:spcBef>
              <a:spcAft>
                <a:spcPts val="0"/>
              </a:spcAft>
              <a:buNone/>
            </a:pPr>
            <a:r>
              <a:t/>
            </a:r>
            <a:endParaRPr sz="1000">
              <a:solidFill>
                <a:schemeClr val="dk1"/>
              </a:solidFill>
            </a:endParaRPr>
          </a:p>
          <a:p>
            <a:pPr indent="-285750" lvl="0" marL="457200" rtl="0" algn="just">
              <a:spcBef>
                <a:spcPts val="0"/>
              </a:spcBef>
              <a:spcAft>
                <a:spcPts val="0"/>
              </a:spcAft>
              <a:buClr>
                <a:srgbClr val="B5D7A8"/>
              </a:buClr>
              <a:buSzPts val="900"/>
              <a:buAutoNum type="arabicPeriod"/>
            </a:pPr>
            <a:r>
              <a:rPr lang="es" sz="900">
                <a:solidFill>
                  <a:srgbClr val="B5D7A8"/>
                </a:solidFill>
              </a:rPr>
              <a:t>A kid is to blow out the single candle in a bowl of birthday goodness</a:t>
            </a:r>
            <a:r>
              <a:rPr lang="es" sz="900">
                <a:solidFill>
                  <a:srgbClr val="93C47D"/>
                </a:solidFill>
              </a:rPr>
              <a:t>. </a:t>
            </a:r>
            <a:endParaRPr sz="900">
              <a:solidFill>
                <a:srgbClr val="93C47D"/>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Woman eating an assortment of mixed vegetables in a bowl.</a:t>
            </a:r>
            <a:endParaRPr sz="900">
              <a:solidFill>
                <a:srgbClr val="FF0000"/>
              </a:solidFill>
            </a:endParaRPr>
          </a:p>
          <a:p>
            <a:pPr indent="-285750" lvl="0" marL="457200" rtl="0" algn="just">
              <a:spcBef>
                <a:spcPts val="0"/>
              </a:spcBef>
              <a:spcAft>
                <a:spcPts val="0"/>
              </a:spcAft>
              <a:buClr>
                <a:srgbClr val="B5D7A8"/>
              </a:buClr>
              <a:buSzPts val="900"/>
              <a:buAutoNum type="arabicPeriod"/>
            </a:pPr>
            <a:r>
              <a:rPr lang="es" sz="900">
                <a:solidFill>
                  <a:srgbClr val="B5D7A8"/>
                </a:solidFill>
              </a:rPr>
              <a:t>A little girl is getting ready to blow out a candle on a small dessert.</a:t>
            </a:r>
            <a:endParaRPr sz="900">
              <a:solidFill>
                <a:srgbClr val="B5D7A8"/>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Two cooks are cooking the food someone ordered at this restaurant</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woman marking a cake with the back of a chef's knife.</a:t>
            </a:r>
            <a:endParaRPr sz="900">
              <a:solidFill>
                <a:srgbClr val="FF0000"/>
              </a:solidFill>
            </a:endParaRPr>
          </a:p>
          <a:p>
            <a:pPr indent="0" lvl="0" marL="45720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t/>
            </a:r>
            <a:endParaRPr sz="900">
              <a:solidFill>
                <a:schemeClr val="dk1"/>
              </a:solidFill>
            </a:endParaRPr>
          </a:p>
          <a:p>
            <a:pPr indent="-279400" lvl="0" marL="457200" rtl="0" algn="just">
              <a:lnSpc>
                <a:spcPct val="100000"/>
              </a:lnSpc>
              <a:spcBef>
                <a:spcPts val="0"/>
              </a:spcBef>
              <a:spcAft>
                <a:spcPts val="0"/>
              </a:spcAft>
              <a:buClr>
                <a:schemeClr val="accent4"/>
              </a:buClr>
              <a:buSzPts val="800"/>
              <a:buAutoNum type="arabicPeriod"/>
            </a:pPr>
            <a:r>
              <a:rPr lang="es" sz="900">
                <a:solidFill>
                  <a:schemeClr val="accent4"/>
                </a:solidFill>
              </a:rPr>
              <a:t>Baby boy at the table eating cake frosting off his hand.</a:t>
            </a:r>
            <a:endParaRPr sz="900">
              <a:solidFill>
                <a:schemeClr val="accent4"/>
              </a:solidFill>
            </a:endParaRPr>
          </a:p>
          <a:p>
            <a:pPr indent="-279400" lvl="0" marL="457200" rtl="0" algn="just">
              <a:lnSpc>
                <a:spcPct val="100000"/>
              </a:lnSpc>
              <a:spcBef>
                <a:spcPts val="0"/>
              </a:spcBef>
              <a:spcAft>
                <a:spcPts val="0"/>
              </a:spcAft>
              <a:buClr>
                <a:schemeClr val="accent4"/>
              </a:buClr>
              <a:buSzPts val="800"/>
              <a:buAutoNum type="arabicPeriod"/>
            </a:pPr>
            <a:r>
              <a:rPr lang="es" sz="900">
                <a:solidFill>
                  <a:schemeClr val="accent4"/>
                </a:solidFill>
              </a:rPr>
              <a:t>A little girl is preparing food at a table</a:t>
            </a:r>
            <a:endParaRPr sz="900">
              <a:solidFill>
                <a:schemeClr val="accent4"/>
              </a:solidFill>
            </a:endParaRPr>
          </a:p>
          <a:p>
            <a:pPr indent="-279400" lvl="0" marL="457200" rtl="0" algn="just">
              <a:lnSpc>
                <a:spcPct val="100000"/>
              </a:lnSpc>
              <a:spcBef>
                <a:spcPts val="0"/>
              </a:spcBef>
              <a:spcAft>
                <a:spcPts val="0"/>
              </a:spcAft>
              <a:buClr>
                <a:schemeClr val="accent4"/>
              </a:buClr>
              <a:buSzPts val="800"/>
              <a:buAutoNum type="arabicPeriod"/>
            </a:pPr>
            <a:r>
              <a:rPr lang="es" sz="900">
                <a:solidFill>
                  <a:schemeClr val="accent4"/>
                </a:solidFill>
              </a:rPr>
              <a:t>A boy eating a doughnut and holding a coffee cup</a:t>
            </a:r>
            <a:endParaRPr sz="900">
              <a:solidFill>
                <a:schemeClr val="accent4"/>
              </a:solidFill>
            </a:endParaRPr>
          </a:p>
          <a:p>
            <a:pPr indent="-279400" lvl="0" marL="457200" rtl="0" algn="just">
              <a:lnSpc>
                <a:spcPct val="100000"/>
              </a:lnSpc>
              <a:spcBef>
                <a:spcPts val="0"/>
              </a:spcBef>
              <a:spcAft>
                <a:spcPts val="0"/>
              </a:spcAft>
              <a:buClr>
                <a:schemeClr val="accent4"/>
              </a:buClr>
              <a:buSzPts val="800"/>
              <a:buAutoNum type="arabicPeriod"/>
            </a:pPr>
            <a:r>
              <a:rPr lang="es" sz="900">
                <a:solidFill>
                  <a:schemeClr val="accent4"/>
                </a:solidFill>
              </a:rPr>
              <a:t>Two children sitting at a table eating food.</a:t>
            </a:r>
            <a:endParaRPr sz="900">
              <a:solidFill>
                <a:schemeClr val="accent4"/>
              </a:solidFill>
            </a:endParaRPr>
          </a:p>
          <a:p>
            <a:pPr indent="-279400" lvl="0" marL="457200" rtl="0" algn="just">
              <a:lnSpc>
                <a:spcPct val="100000"/>
              </a:lnSpc>
              <a:spcBef>
                <a:spcPts val="0"/>
              </a:spcBef>
              <a:spcAft>
                <a:spcPts val="0"/>
              </a:spcAft>
              <a:buClr>
                <a:schemeClr val="accent4"/>
              </a:buClr>
              <a:buSzPts val="800"/>
              <a:buAutoNum type="arabicPeriod"/>
            </a:pPr>
            <a:r>
              <a:rPr lang="es" sz="900">
                <a:solidFill>
                  <a:schemeClr val="accent4"/>
                </a:solidFill>
              </a:rPr>
              <a:t>Two children are sitting at a table eating food.</a:t>
            </a:r>
            <a:endParaRPr sz="900">
              <a:solidFill>
                <a:schemeClr val="accent4"/>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spcBef>
                <a:spcPts val="0"/>
              </a:spcBef>
              <a:spcAft>
                <a:spcPts val="0"/>
              </a:spcAft>
              <a:buNone/>
            </a:pPr>
            <a:r>
              <a:t/>
            </a:r>
            <a:endParaRPr sz="1000">
              <a:solidFill>
                <a:schemeClr val="dk1"/>
              </a:solidFill>
            </a:endParaRPr>
          </a:p>
        </p:txBody>
      </p:sp>
      <p:cxnSp>
        <p:nvCxnSpPr>
          <p:cNvPr id="308" name="Google Shape;308;g238d6a28691_2_145"/>
          <p:cNvCxnSpPr/>
          <p:nvPr/>
        </p:nvCxnSpPr>
        <p:spPr>
          <a:xfrm flipH="1" rot="10800000">
            <a:off x="3274200" y="1523725"/>
            <a:ext cx="1154100" cy="667800"/>
          </a:xfrm>
          <a:prstGeom prst="straightConnector1">
            <a:avLst/>
          </a:prstGeom>
          <a:noFill/>
          <a:ln cap="flat" cmpd="sng" w="9525">
            <a:solidFill>
              <a:schemeClr val="dk2"/>
            </a:solidFill>
            <a:prstDash val="solid"/>
            <a:round/>
            <a:headEnd len="med" w="med" type="none"/>
            <a:tailEnd len="med" w="med" type="triangle"/>
          </a:ln>
        </p:spPr>
      </p:cxnSp>
      <p:cxnSp>
        <p:nvCxnSpPr>
          <p:cNvPr id="309" name="Google Shape;309;g238d6a28691_2_145"/>
          <p:cNvCxnSpPr/>
          <p:nvPr/>
        </p:nvCxnSpPr>
        <p:spPr>
          <a:xfrm flipH="1" rot="10800000">
            <a:off x="3264350" y="2548850"/>
            <a:ext cx="1188300" cy="246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g238d6a28691_2_145"/>
          <p:cNvCxnSpPr/>
          <p:nvPr/>
        </p:nvCxnSpPr>
        <p:spPr>
          <a:xfrm>
            <a:off x="3257100" y="2955375"/>
            <a:ext cx="1049100" cy="611100"/>
          </a:xfrm>
          <a:prstGeom prst="straightConnector1">
            <a:avLst/>
          </a:prstGeom>
          <a:noFill/>
          <a:ln cap="flat" cmpd="sng" w="9525">
            <a:solidFill>
              <a:schemeClr val="dk2"/>
            </a:solidFill>
            <a:prstDash val="solid"/>
            <a:round/>
            <a:headEnd len="med" w="med" type="none"/>
            <a:tailEnd len="med" w="med" type="triangle"/>
          </a:ln>
        </p:spPr>
      </p:cxnSp>
      <p:pic>
        <p:nvPicPr>
          <p:cNvPr id="311" name="Google Shape;311;g238d6a28691_2_145"/>
          <p:cNvPicPr preferRelativeResize="0"/>
          <p:nvPr/>
        </p:nvPicPr>
        <p:blipFill>
          <a:blip r:embed="rId4">
            <a:alphaModFix/>
          </a:blip>
          <a:stretch>
            <a:fillRect/>
          </a:stretch>
        </p:blipFill>
        <p:spPr>
          <a:xfrm>
            <a:off x="616675" y="1645475"/>
            <a:ext cx="2507800" cy="2124350"/>
          </a:xfrm>
          <a:prstGeom prst="rect">
            <a:avLst/>
          </a:prstGeom>
          <a:noFill/>
          <a:ln>
            <a:noFill/>
          </a:ln>
        </p:spPr>
      </p:pic>
      <p:sp>
        <p:nvSpPr>
          <p:cNvPr id="312" name="Google Shape;312;g238d6a28691_2_145"/>
          <p:cNvSpPr txBox="1"/>
          <p:nvPr/>
        </p:nvSpPr>
        <p:spPr>
          <a:xfrm rot="1888412">
            <a:off x="3237397" y="3179849"/>
            <a:ext cx="1538197" cy="29234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1000</a:t>
            </a:r>
            <a:endParaRPr sz="700"/>
          </a:p>
        </p:txBody>
      </p:sp>
      <p:sp>
        <p:nvSpPr>
          <p:cNvPr id="313" name="Google Shape;313;g238d6a28691_2_145"/>
          <p:cNvSpPr txBox="1"/>
          <p:nvPr/>
        </p:nvSpPr>
        <p:spPr>
          <a:xfrm rot="-671">
            <a:off x="3274197" y="2349419"/>
            <a:ext cx="1538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500</a:t>
            </a:r>
            <a:endParaRPr sz="700"/>
          </a:p>
        </p:txBody>
      </p:sp>
      <p:sp>
        <p:nvSpPr>
          <p:cNvPr id="314" name="Google Shape;314;g238d6a28691_2_145"/>
          <p:cNvSpPr txBox="1"/>
          <p:nvPr/>
        </p:nvSpPr>
        <p:spPr>
          <a:xfrm rot="-1912574">
            <a:off x="3082044" y="1610066"/>
            <a:ext cx="1537817" cy="29237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100</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238d6a28691_2_12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20" name="Google Shape;320;g238d6a28691_2_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21" name="Google Shape;321;g238d6a28691_2_127"/>
          <p:cNvSpPr txBox="1"/>
          <p:nvPr/>
        </p:nvSpPr>
        <p:spPr>
          <a:xfrm>
            <a:off x="408625" y="817850"/>
            <a:ext cx="7812000" cy="495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sz="1000"/>
          </a:p>
          <a:p>
            <a:pPr indent="0" lvl="0" marL="0" marR="0" rtl="0" algn="just">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accent5"/>
                </a:solidFill>
              </a:rPr>
              <a:t>                            Query Image:</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dk1"/>
                </a:solidFill>
              </a:rPr>
              <a:t>In this case, the results are much worse. Only one correct caption is retrieved for N= 100 and 500. </a:t>
            </a:r>
            <a:endParaRPr sz="1000">
              <a:solidFill>
                <a:schemeClr val="dk1"/>
              </a:solidFil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dk1"/>
                </a:solidFill>
              </a:rPr>
              <a:t>Here we also see that </a:t>
            </a:r>
            <a:r>
              <a:rPr lang="es" sz="1000">
                <a:solidFill>
                  <a:schemeClr val="dk1"/>
                </a:solidFill>
              </a:rPr>
              <a:t>increasing</a:t>
            </a:r>
            <a:r>
              <a:rPr lang="es" sz="1000">
                <a:solidFill>
                  <a:schemeClr val="dk1"/>
                </a:solidFill>
              </a:rPr>
              <a:t> the number of samples of the test leads to worse results and the system is not able to retrieve the good captions.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p:txBody>
      </p:sp>
      <p:sp>
        <p:nvSpPr>
          <p:cNvPr id="322" name="Google Shape;322;g238d6a28691_2_127"/>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Results Image-To-Text with FastText</a:t>
            </a:r>
            <a:endParaRPr>
              <a:solidFill>
                <a:schemeClr val="accent5"/>
              </a:solidFill>
            </a:endParaRPr>
          </a:p>
        </p:txBody>
      </p:sp>
      <p:sp>
        <p:nvSpPr>
          <p:cNvPr id="323" name="Google Shape;323;g238d6a28691_2_127"/>
          <p:cNvSpPr txBox="1"/>
          <p:nvPr/>
        </p:nvSpPr>
        <p:spPr>
          <a:xfrm>
            <a:off x="4330500" y="712925"/>
            <a:ext cx="4647000" cy="4833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accent5"/>
                </a:solidFill>
              </a:rPr>
              <a:t>    </a:t>
            </a:r>
            <a:r>
              <a:rPr lang="es" sz="1000">
                <a:solidFill>
                  <a:schemeClr val="accent5"/>
                </a:solidFill>
              </a:rPr>
              <a:t>Best 5 retrieved Captions in order from most similar to less :</a:t>
            </a:r>
            <a:endParaRPr sz="1000">
              <a:solidFill>
                <a:schemeClr val="accent5"/>
              </a:solidFill>
            </a:endParaRPr>
          </a:p>
          <a:p>
            <a:pPr indent="0" lvl="0" marL="457200" rtl="0" algn="just">
              <a:spcBef>
                <a:spcPts val="0"/>
              </a:spcBef>
              <a:spcAft>
                <a:spcPts val="0"/>
              </a:spcAft>
              <a:buNone/>
            </a:pPr>
            <a:r>
              <a:t/>
            </a:r>
            <a:endParaRPr sz="1000">
              <a:solidFill>
                <a:schemeClr val="dk1"/>
              </a:solidFill>
            </a:endParaRPr>
          </a:p>
          <a:p>
            <a:pPr indent="-285750" lvl="0" marL="457200" rtl="0" algn="just">
              <a:spcBef>
                <a:spcPts val="0"/>
              </a:spcBef>
              <a:spcAft>
                <a:spcPts val="0"/>
              </a:spcAft>
              <a:buClr>
                <a:srgbClr val="B5D7A8"/>
              </a:buClr>
              <a:buSzPts val="900"/>
              <a:buAutoNum type="arabicPeriod"/>
            </a:pPr>
            <a:r>
              <a:rPr lang="es" sz="900">
                <a:solidFill>
                  <a:srgbClr val="B5D7A8"/>
                </a:solidFill>
              </a:rPr>
              <a:t>A dirt path with a young person on a motorbike rests to the foreground of a verdant area with a bridge and a background of cloud-wreathed mountains. </a:t>
            </a:r>
            <a:endParaRPr sz="900">
              <a:solidFill>
                <a:srgbClr val="B5D7A8"/>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man looking down with a backpack on in a house.</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man riding an elephant in a river.</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man standing over several bunches of green bananas.</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man in a green tie with his eyes closed.</a:t>
            </a:r>
            <a:endParaRPr sz="900">
              <a:solidFill>
                <a:srgbClr val="FF0000"/>
              </a:solidFill>
            </a:endParaRPr>
          </a:p>
          <a:p>
            <a:pPr indent="0" lvl="0" marL="457200" rtl="0" algn="just">
              <a:spcBef>
                <a:spcPts val="0"/>
              </a:spcBef>
              <a:spcAft>
                <a:spcPts val="0"/>
              </a:spcAft>
              <a:buNone/>
            </a:pPr>
            <a:r>
              <a:t/>
            </a:r>
            <a:endParaRPr sz="1000">
              <a:solidFill>
                <a:schemeClr val="dk1"/>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woman and child playing frisbee in a grassy area.</a:t>
            </a:r>
            <a:endParaRPr sz="900">
              <a:solidFill>
                <a:srgbClr val="FF0000"/>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woman and a little girl playing with a Frisbee in the sun on a green lawn.</a:t>
            </a:r>
            <a:endParaRPr sz="900">
              <a:solidFill>
                <a:srgbClr val="FF0000"/>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Girl dressed in a scouting uniform standing near a fence with her foot on a small cannon.</a:t>
            </a:r>
            <a:endParaRPr sz="900">
              <a:solidFill>
                <a:srgbClr val="FF0000"/>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woman holds a blue and a pink umbrella on a foggy day at the beach.</a:t>
            </a:r>
            <a:endParaRPr sz="900">
              <a:solidFill>
                <a:srgbClr val="FF0000"/>
              </a:solidFill>
            </a:endParaRPr>
          </a:p>
          <a:p>
            <a:pPr indent="-285750" lvl="0" marL="457200" rtl="0" algn="just">
              <a:lnSpc>
                <a:spcPct val="100000"/>
              </a:lnSpc>
              <a:spcBef>
                <a:spcPts val="0"/>
              </a:spcBef>
              <a:spcAft>
                <a:spcPts val="0"/>
              </a:spcAft>
              <a:buClr>
                <a:srgbClr val="B5D7A8"/>
              </a:buClr>
              <a:buSzPts val="900"/>
              <a:buAutoNum type="arabicPeriod"/>
            </a:pPr>
            <a:r>
              <a:rPr lang="es" sz="900">
                <a:solidFill>
                  <a:srgbClr val="B5D7A8"/>
                </a:solidFill>
              </a:rPr>
              <a:t>A dirt path with a young person on a motorbike rests to the foreground of a verdant area with a bridge and a background of cloud-wreathed mountains. </a:t>
            </a:r>
            <a:endParaRPr sz="900">
              <a:solidFill>
                <a:srgbClr val="B5D7A8"/>
              </a:solidFill>
            </a:endParaRPr>
          </a:p>
          <a:p>
            <a:pPr indent="0" lvl="0" marL="0" rtl="0" algn="just">
              <a:lnSpc>
                <a:spcPct val="100000"/>
              </a:lnSpc>
              <a:spcBef>
                <a:spcPts val="0"/>
              </a:spcBef>
              <a:spcAft>
                <a:spcPts val="0"/>
              </a:spcAft>
              <a:buNone/>
            </a:pPr>
            <a:r>
              <a:t/>
            </a:r>
            <a:endParaRPr sz="1000">
              <a:solidFill>
                <a:srgbClr val="F1C232"/>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Snowboards resting upon a tree, with man hiding inside it like fort</a:t>
            </a:r>
            <a:endParaRPr sz="900">
              <a:solidFill>
                <a:srgbClr val="FF0000"/>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little girl laughs and runs with a kite in a grassy park.</a:t>
            </a:r>
            <a:endParaRPr sz="900">
              <a:solidFill>
                <a:srgbClr val="FF0000"/>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The man kneeling on the sidewalk is near a yellow structure.</a:t>
            </a:r>
            <a:endParaRPr sz="900">
              <a:solidFill>
                <a:srgbClr val="FF0000"/>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woman standing in the sand with a kite.</a:t>
            </a:r>
            <a:endParaRPr sz="900">
              <a:solidFill>
                <a:srgbClr val="FF0000"/>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man in a grassy area with a frisbee.</a:t>
            </a:r>
            <a:endParaRPr sz="900">
              <a:solidFill>
                <a:srgbClr val="FF0000"/>
              </a:solidFill>
            </a:endParaRPr>
          </a:p>
          <a:p>
            <a:pPr indent="0" lvl="0" marL="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spcBef>
                <a:spcPts val="0"/>
              </a:spcBef>
              <a:spcAft>
                <a:spcPts val="0"/>
              </a:spcAft>
              <a:buNone/>
            </a:pPr>
            <a:r>
              <a:t/>
            </a:r>
            <a:endParaRPr sz="1000">
              <a:solidFill>
                <a:schemeClr val="dk1"/>
              </a:solidFill>
            </a:endParaRPr>
          </a:p>
        </p:txBody>
      </p:sp>
      <p:pic>
        <p:nvPicPr>
          <p:cNvPr id="324" name="Google Shape;324;g238d6a28691_2_127"/>
          <p:cNvPicPr preferRelativeResize="0"/>
          <p:nvPr/>
        </p:nvPicPr>
        <p:blipFill>
          <a:blip r:embed="rId4">
            <a:alphaModFix/>
          </a:blip>
          <a:stretch>
            <a:fillRect/>
          </a:stretch>
        </p:blipFill>
        <p:spPr>
          <a:xfrm>
            <a:off x="543300" y="1560625"/>
            <a:ext cx="2476373" cy="2015199"/>
          </a:xfrm>
          <a:prstGeom prst="rect">
            <a:avLst/>
          </a:prstGeom>
          <a:noFill/>
          <a:ln>
            <a:noFill/>
          </a:ln>
        </p:spPr>
      </p:pic>
      <p:cxnSp>
        <p:nvCxnSpPr>
          <p:cNvPr id="325" name="Google Shape;325;g238d6a28691_2_127"/>
          <p:cNvCxnSpPr/>
          <p:nvPr/>
        </p:nvCxnSpPr>
        <p:spPr>
          <a:xfrm flipH="1" rot="10800000">
            <a:off x="3274200" y="1523725"/>
            <a:ext cx="1154100" cy="6678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g238d6a28691_2_127"/>
          <p:cNvCxnSpPr/>
          <p:nvPr/>
        </p:nvCxnSpPr>
        <p:spPr>
          <a:xfrm flipH="1" rot="10800000">
            <a:off x="3264350" y="2548850"/>
            <a:ext cx="1188300" cy="2460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g238d6a28691_2_127"/>
          <p:cNvCxnSpPr/>
          <p:nvPr/>
        </p:nvCxnSpPr>
        <p:spPr>
          <a:xfrm>
            <a:off x="3257100" y="2955375"/>
            <a:ext cx="1049100" cy="611100"/>
          </a:xfrm>
          <a:prstGeom prst="straightConnector1">
            <a:avLst/>
          </a:prstGeom>
          <a:noFill/>
          <a:ln cap="flat" cmpd="sng" w="9525">
            <a:solidFill>
              <a:schemeClr val="dk2"/>
            </a:solidFill>
            <a:prstDash val="solid"/>
            <a:round/>
            <a:headEnd len="med" w="med" type="none"/>
            <a:tailEnd len="med" w="med" type="triangle"/>
          </a:ln>
        </p:spPr>
      </p:cxnSp>
      <p:sp>
        <p:nvSpPr>
          <p:cNvPr id="328" name="Google Shape;328;g238d6a28691_2_127"/>
          <p:cNvSpPr txBox="1"/>
          <p:nvPr/>
        </p:nvSpPr>
        <p:spPr>
          <a:xfrm rot="1888412">
            <a:off x="3237397" y="3179849"/>
            <a:ext cx="1538197" cy="29234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1000</a:t>
            </a:r>
            <a:endParaRPr sz="700"/>
          </a:p>
        </p:txBody>
      </p:sp>
      <p:sp>
        <p:nvSpPr>
          <p:cNvPr id="329" name="Google Shape;329;g238d6a28691_2_127"/>
          <p:cNvSpPr txBox="1"/>
          <p:nvPr/>
        </p:nvSpPr>
        <p:spPr>
          <a:xfrm rot="-671">
            <a:off x="3274197" y="2349419"/>
            <a:ext cx="1538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500</a:t>
            </a:r>
            <a:endParaRPr sz="700"/>
          </a:p>
        </p:txBody>
      </p:sp>
      <p:sp>
        <p:nvSpPr>
          <p:cNvPr id="330" name="Google Shape;330;g238d6a28691_2_127"/>
          <p:cNvSpPr txBox="1"/>
          <p:nvPr/>
        </p:nvSpPr>
        <p:spPr>
          <a:xfrm rot="-1912574">
            <a:off x="3082044" y="1610066"/>
            <a:ext cx="1537817" cy="29237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100</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238d6a28691_2_166"/>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36" name="Google Shape;336;g238d6a28691_2_1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37" name="Google Shape;337;g238d6a28691_2_166"/>
          <p:cNvSpPr txBox="1"/>
          <p:nvPr/>
        </p:nvSpPr>
        <p:spPr>
          <a:xfrm>
            <a:off x="408625" y="817850"/>
            <a:ext cx="7812000" cy="511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sz="1000"/>
          </a:p>
          <a:p>
            <a:pPr indent="0" lvl="0" marL="0" marR="0" rtl="0" algn="just">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accent5"/>
                </a:solidFill>
              </a:rPr>
              <a:t>                            Query Image:</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dk1"/>
              </a:solidFil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dk1"/>
                </a:solidFill>
              </a:rPr>
              <a:t>In this case we get really bad results. Any of the captions are correct. Note that with the same example with FastText, much more</a:t>
            </a:r>
            <a:endParaRPr sz="1000">
              <a:solidFill>
                <a:schemeClr val="dk1"/>
              </a:solidFil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dk1"/>
                </a:solidFill>
              </a:rPr>
              <a:t>accurate results were obtained.</a:t>
            </a:r>
            <a:endParaRPr sz="1000">
              <a:solidFill>
                <a:schemeClr val="dk1"/>
              </a:solidFill>
            </a:endParaRPr>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p:txBody>
      </p:sp>
      <p:sp>
        <p:nvSpPr>
          <p:cNvPr id="338" name="Google Shape;338;g238d6a28691_2_166"/>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Results Image-To-Text with BERT</a:t>
            </a:r>
            <a:endParaRPr>
              <a:solidFill>
                <a:schemeClr val="accent5"/>
              </a:solidFill>
            </a:endParaRPr>
          </a:p>
        </p:txBody>
      </p:sp>
      <p:sp>
        <p:nvSpPr>
          <p:cNvPr id="339" name="Google Shape;339;g238d6a28691_2_166"/>
          <p:cNvSpPr txBox="1"/>
          <p:nvPr/>
        </p:nvSpPr>
        <p:spPr>
          <a:xfrm>
            <a:off x="4330500" y="712925"/>
            <a:ext cx="4647000" cy="514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accent5"/>
                </a:solidFill>
              </a:rPr>
              <a:t>    Best 5 retrieved Captions in order from most similar to less :</a:t>
            </a:r>
            <a:endParaRPr sz="1000">
              <a:solidFill>
                <a:schemeClr val="accent5"/>
              </a:solidFill>
            </a:endParaRPr>
          </a:p>
          <a:p>
            <a:pPr indent="0" lvl="0" marL="457200" rtl="0" algn="just">
              <a:spcBef>
                <a:spcPts val="0"/>
              </a:spcBef>
              <a:spcAft>
                <a:spcPts val="0"/>
              </a:spcAft>
              <a:buNone/>
            </a:pPr>
            <a:r>
              <a:t/>
            </a:r>
            <a:endParaRPr sz="1000">
              <a:solidFill>
                <a:schemeClr val="dk1"/>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group of people prepare dinner in the kitchen.</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table with pies being made and a person standing near a wall with pots and pans hanging on the wall.</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woman cutting a large white sheet cake.</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woman forks vegetables out of a bowl into her mouth. </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Two cooks are cooking the food someone ordered at this restaurant</a:t>
            </a:r>
            <a:endParaRPr sz="900">
              <a:solidFill>
                <a:srgbClr val="FF0000"/>
              </a:solidFill>
            </a:endParaRPr>
          </a:p>
          <a:p>
            <a:pPr indent="0" lvl="0" marL="457200" rtl="0" algn="just">
              <a:spcBef>
                <a:spcPts val="0"/>
              </a:spcBef>
              <a:spcAft>
                <a:spcPts val="0"/>
              </a:spcAft>
              <a:buNone/>
            </a:pPr>
            <a:r>
              <a:t/>
            </a:r>
            <a:endParaRPr sz="1000">
              <a:solidFill>
                <a:schemeClr val="dk1"/>
              </a:solidFill>
            </a:endParaRPr>
          </a:p>
          <a:p>
            <a:pPr indent="0" lvl="0" marL="457200" rtl="0" algn="just">
              <a:spcBef>
                <a:spcPts val="0"/>
              </a:spcBef>
              <a:spcAft>
                <a:spcPts val="0"/>
              </a:spcAft>
              <a:buNone/>
            </a:pPr>
            <a:r>
              <a:t/>
            </a:r>
            <a:endParaRPr sz="1000">
              <a:solidFill>
                <a:schemeClr val="dk1"/>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group of people prepare dinner in the kitchen.</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table with pies being made and a person standing near a wall with pots and pans hanging on the wall.</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woman cutting a large white sheet cake.</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woman forks vegetables out of a bowl into her mouth. </a:t>
            </a:r>
            <a:endParaRPr sz="900">
              <a:solidFill>
                <a:srgbClr val="FF0000"/>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Two cooks are cooking the food someone ordered at this restaurant</a:t>
            </a:r>
            <a:endParaRPr sz="1000">
              <a:solidFill>
                <a:schemeClr val="dk1"/>
              </a:solidFill>
            </a:endParaRPr>
          </a:p>
          <a:p>
            <a:pPr indent="0" lvl="0" marL="457200" rtl="0" algn="just">
              <a:spcBef>
                <a:spcPts val="0"/>
              </a:spcBef>
              <a:spcAft>
                <a:spcPts val="0"/>
              </a:spcAft>
              <a:buNone/>
            </a:pPr>
            <a:r>
              <a:t/>
            </a:r>
            <a:endParaRPr sz="900">
              <a:solidFill>
                <a:srgbClr val="FF0000"/>
              </a:solidFill>
            </a:endParaRPr>
          </a:p>
          <a:p>
            <a:pPr indent="-279400" lvl="0" marL="457200" rtl="0" algn="just">
              <a:lnSpc>
                <a:spcPct val="100000"/>
              </a:lnSpc>
              <a:spcBef>
                <a:spcPts val="0"/>
              </a:spcBef>
              <a:spcAft>
                <a:spcPts val="0"/>
              </a:spcAft>
              <a:buClr>
                <a:srgbClr val="FF0000"/>
              </a:buClr>
              <a:buSzPts val="800"/>
              <a:buAutoNum type="arabicPeriod"/>
            </a:pPr>
            <a:r>
              <a:rPr lang="es" sz="900">
                <a:solidFill>
                  <a:srgbClr val="FF0000"/>
                </a:solidFill>
              </a:rPr>
              <a:t>A lady sitting at an enormous dining table with lots of food.</a:t>
            </a:r>
            <a:endParaRPr sz="900">
              <a:solidFill>
                <a:srgbClr val="FF0000"/>
              </a:solidFill>
            </a:endParaRPr>
          </a:p>
          <a:p>
            <a:pPr indent="-279400" lvl="0" marL="457200" rtl="0" algn="just">
              <a:lnSpc>
                <a:spcPct val="100000"/>
              </a:lnSpc>
              <a:spcBef>
                <a:spcPts val="0"/>
              </a:spcBef>
              <a:spcAft>
                <a:spcPts val="0"/>
              </a:spcAft>
              <a:buClr>
                <a:srgbClr val="FF0000"/>
              </a:buClr>
              <a:buSzPts val="800"/>
              <a:buAutoNum type="arabicPeriod"/>
            </a:pPr>
            <a:r>
              <a:rPr lang="es" sz="900">
                <a:solidFill>
                  <a:srgbClr val="FF0000"/>
                </a:solidFill>
              </a:rPr>
              <a:t>A woman standing near a table with plates covered in food.</a:t>
            </a:r>
            <a:endParaRPr sz="900">
              <a:solidFill>
                <a:srgbClr val="FF0000"/>
              </a:solidFill>
            </a:endParaRPr>
          </a:p>
          <a:p>
            <a:pPr indent="-279400" lvl="0" marL="457200" rtl="0" algn="just">
              <a:lnSpc>
                <a:spcPct val="100000"/>
              </a:lnSpc>
              <a:spcBef>
                <a:spcPts val="0"/>
              </a:spcBef>
              <a:spcAft>
                <a:spcPts val="0"/>
              </a:spcAft>
              <a:buClr>
                <a:srgbClr val="FF0000"/>
              </a:buClr>
              <a:buSzPts val="800"/>
              <a:buAutoNum type="arabicPeriod"/>
            </a:pPr>
            <a:r>
              <a:rPr lang="es" sz="900">
                <a:solidFill>
                  <a:srgbClr val="FF0000"/>
                </a:solidFill>
              </a:rPr>
              <a:t>A man sitting at a table with lots of food in front of him.</a:t>
            </a:r>
            <a:endParaRPr sz="900">
              <a:solidFill>
                <a:srgbClr val="FF0000"/>
              </a:solidFill>
            </a:endParaRPr>
          </a:p>
          <a:p>
            <a:pPr indent="-279400" lvl="0" marL="457200" rtl="0" algn="just">
              <a:lnSpc>
                <a:spcPct val="100000"/>
              </a:lnSpc>
              <a:spcBef>
                <a:spcPts val="0"/>
              </a:spcBef>
              <a:spcAft>
                <a:spcPts val="0"/>
              </a:spcAft>
              <a:buClr>
                <a:srgbClr val="FF0000"/>
              </a:buClr>
              <a:buSzPts val="800"/>
              <a:buAutoNum type="arabicPeriod"/>
            </a:pPr>
            <a:r>
              <a:rPr lang="es" sz="900">
                <a:solidFill>
                  <a:srgbClr val="FF0000"/>
                </a:solidFill>
              </a:rPr>
              <a:t>Three female workers stand in front of rows of pastries. </a:t>
            </a:r>
            <a:endParaRPr sz="900">
              <a:solidFill>
                <a:srgbClr val="FF0000"/>
              </a:solidFill>
            </a:endParaRPr>
          </a:p>
          <a:p>
            <a:pPr indent="-279400" lvl="0" marL="457200" rtl="0" algn="just">
              <a:lnSpc>
                <a:spcPct val="100000"/>
              </a:lnSpc>
              <a:spcBef>
                <a:spcPts val="0"/>
              </a:spcBef>
              <a:spcAft>
                <a:spcPts val="0"/>
              </a:spcAft>
              <a:buClr>
                <a:srgbClr val="FF0000"/>
              </a:buClr>
              <a:buSzPts val="800"/>
              <a:buAutoNum type="arabicPeriod"/>
            </a:pPr>
            <a:r>
              <a:rPr lang="es" sz="900">
                <a:solidFill>
                  <a:srgbClr val="FF0000"/>
                </a:solidFill>
              </a:rPr>
              <a:t>Three men all eating sub sandwiches at a restaurant.</a:t>
            </a:r>
            <a:endParaRPr sz="900">
              <a:solidFill>
                <a:srgbClr val="FF0000"/>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spcBef>
                <a:spcPts val="0"/>
              </a:spcBef>
              <a:spcAft>
                <a:spcPts val="0"/>
              </a:spcAft>
              <a:buNone/>
            </a:pPr>
            <a:r>
              <a:t/>
            </a:r>
            <a:endParaRPr sz="1000">
              <a:solidFill>
                <a:schemeClr val="dk1"/>
              </a:solidFill>
            </a:endParaRPr>
          </a:p>
        </p:txBody>
      </p:sp>
      <p:cxnSp>
        <p:nvCxnSpPr>
          <p:cNvPr id="340" name="Google Shape;340;g238d6a28691_2_166"/>
          <p:cNvCxnSpPr/>
          <p:nvPr/>
        </p:nvCxnSpPr>
        <p:spPr>
          <a:xfrm flipH="1" rot="10800000">
            <a:off x="3274200" y="1523725"/>
            <a:ext cx="1154100" cy="66780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g238d6a28691_2_166"/>
          <p:cNvCxnSpPr/>
          <p:nvPr/>
        </p:nvCxnSpPr>
        <p:spPr>
          <a:xfrm flipH="1" rot="10800000">
            <a:off x="3264350" y="2548850"/>
            <a:ext cx="1188300" cy="24600"/>
          </a:xfrm>
          <a:prstGeom prst="straightConnector1">
            <a:avLst/>
          </a:prstGeom>
          <a:noFill/>
          <a:ln cap="flat" cmpd="sng" w="9525">
            <a:solidFill>
              <a:schemeClr val="dk2"/>
            </a:solidFill>
            <a:prstDash val="solid"/>
            <a:round/>
            <a:headEnd len="med" w="med" type="none"/>
            <a:tailEnd len="med" w="med" type="triangle"/>
          </a:ln>
        </p:spPr>
      </p:cxnSp>
      <p:cxnSp>
        <p:nvCxnSpPr>
          <p:cNvPr id="342" name="Google Shape;342;g238d6a28691_2_166"/>
          <p:cNvCxnSpPr/>
          <p:nvPr/>
        </p:nvCxnSpPr>
        <p:spPr>
          <a:xfrm>
            <a:off x="3257100" y="2955375"/>
            <a:ext cx="1049100" cy="611100"/>
          </a:xfrm>
          <a:prstGeom prst="straightConnector1">
            <a:avLst/>
          </a:prstGeom>
          <a:noFill/>
          <a:ln cap="flat" cmpd="sng" w="9525">
            <a:solidFill>
              <a:schemeClr val="dk2"/>
            </a:solidFill>
            <a:prstDash val="solid"/>
            <a:round/>
            <a:headEnd len="med" w="med" type="none"/>
            <a:tailEnd len="med" w="med" type="triangle"/>
          </a:ln>
        </p:spPr>
      </p:cxnSp>
      <p:pic>
        <p:nvPicPr>
          <p:cNvPr id="343" name="Google Shape;343;g238d6a28691_2_166"/>
          <p:cNvPicPr preferRelativeResize="0"/>
          <p:nvPr/>
        </p:nvPicPr>
        <p:blipFill>
          <a:blip r:embed="rId4">
            <a:alphaModFix/>
          </a:blip>
          <a:stretch>
            <a:fillRect/>
          </a:stretch>
        </p:blipFill>
        <p:spPr>
          <a:xfrm>
            <a:off x="616675" y="1645475"/>
            <a:ext cx="2507800" cy="2124350"/>
          </a:xfrm>
          <a:prstGeom prst="rect">
            <a:avLst/>
          </a:prstGeom>
          <a:noFill/>
          <a:ln>
            <a:noFill/>
          </a:ln>
        </p:spPr>
      </p:pic>
      <p:sp>
        <p:nvSpPr>
          <p:cNvPr id="344" name="Google Shape;344;g238d6a28691_2_166"/>
          <p:cNvSpPr txBox="1"/>
          <p:nvPr/>
        </p:nvSpPr>
        <p:spPr>
          <a:xfrm rot="1888412">
            <a:off x="3237397" y="3179849"/>
            <a:ext cx="1538197" cy="29234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1000</a:t>
            </a:r>
            <a:endParaRPr sz="700"/>
          </a:p>
        </p:txBody>
      </p:sp>
      <p:sp>
        <p:nvSpPr>
          <p:cNvPr id="345" name="Google Shape;345;g238d6a28691_2_166"/>
          <p:cNvSpPr txBox="1"/>
          <p:nvPr/>
        </p:nvSpPr>
        <p:spPr>
          <a:xfrm rot="-671">
            <a:off x="3274197" y="2349419"/>
            <a:ext cx="1538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500</a:t>
            </a:r>
            <a:endParaRPr sz="700"/>
          </a:p>
        </p:txBody>
      </p:sp>
      <p:sp>
        <p:nvSpPr>
          <p:cNvPr id="346" name="Google Shape;346;g238d6a28691_2_166"/>
          <p:cNvSpPr txBox="1"/>
          <p:nvPr/>
        </p:nvSpPr>
        <p:spPr>
          <a:xfrm rot="-1912574">
            <a:off x="3082044" y="1610066"/>
            <a:ext cx="1537817" cy="29237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100</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g238d6a28691_2_18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52" name="Google Shape;352;g238d6a28691_2_1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53" name="Google Shape;353;g238d6a28691_2_181"/>
          <p:cNvSpPr txBox="1"/>
          <p:nvPr/>
        </p:nvSpPr>
        <p:spPr>
          <a:xfrm>
            <a:off x="408625" y="817850"/>
            <a:ext cx="7812000" cy="4802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1" sz="1000"/>
          </a:p>
          <a:p>
            <a:pPr indent="0" lvl="0" marL="0" marR="0" rtl="0" algn="just">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accent5"/>
                </a:solidFill>
              </a:rPr>
              <a:t>                            Query Image:</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solidFill>
                <a:schemeClr val="dk1"/>
              </a:solidFil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dk1"/>
                </a:solidFill>
              </a:rPr>
              <a:t>Contrary to the previous example, in this case BERT leads to better performance of the retrieval than using FastText.</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p:txBody>
      </p:sp>
      <p:sp>
        <p:nvSpPr>
          <p:cNvPr id="354" name="Google Shape;354;g238d6a28691_2_181"/>
          <p:cNvSpPr txBox="1"/>
          <p:nvPr>
            <p:ph type="title"/>
          </p:nvPr>
        </p:nvSpPr>
        <p:spPr>
          <a:xfrm>
            <a:off x="311700" y="1402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Results Image-To-Text with BERT</a:t>
            </a:r>
            <a:endParaRPr>
              <a:solidFill>
                <a:schemeClr val="accent5"/>
              </a:solidFill>
            </a:endParaRPr>
          </a:p>
        </p:txBody>
      </p:sp>
      <p:sp>
        <p:nvSpPr>
          <p:cNvPr id="355" name="Google Shape;355;g238d6a28691_2_181"/>
          <p:cNvSpPr txBox="1"/>
          <p:nvPr/>
        </p:nvSpPr>
        <p:spPr>
          <a:xfrm>
            <a:off x="4330500" y="712925"/>
            <a:ext cx="4647000" cy="4833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accent5"/>
                </a:solidFill>
              </a:rPr>
              <a:t>    Best 5 retrieved Captions in order from most similar to less :</a:t>
            </a:r>
            <a:endParaRPr sz="1000">
              <a:solidFill>
                <a:schemeClr val="accent5"/>
              </a:solidFill>
            </a:endParaRPr>
          </a:p>
          <a:p>
            <a:pPr indent="0" lvl="0" marL="457200" rtl="0" algn="just">
              <a:spcBef>
                <a:spcPts val="0"/>
              </a:spcBef>
              <a:spcAft>
                <a:spcPts val="0"/>
              </a:spcAft>
              <a:buNone/>
            </a:pPr>
            <a:r>
              <a:t/>
            </a:r>
            <a:endParaRPr sz="1000">
              <a:solidFill>
                <a:schemeClr val="dk1"/>
              </a:solidFill>
            </a:endParaRPr>
          </a:p>
          <a:p>
            <a:pPr indent="-285750" lvl="0" marL="457200" rtl="0" algn="just">
              <a:spcBef>
                <a:spcPts val="0"/>
              </a:spcBef>
              <a:spcAft>
                <a:spcPts val="0"/>
              </a:spcAft>
              <a:buClr>
                <a:srgbClr val="B5D7A8"/>
              </a:buClr>
              <a:buSzPts val="900"/>
              <a:buAutoNum type="arabicPeriod"/>
            </a:pPr>
            <a:r>
              <a:rPr lang="es" sz="900">
                <a:solidFill>
                  <a:srgbClr val="93C47D"/>
                </a:solidFill>
              </a:rPr>
              <a:t>A man in a red shirt and a red hat is on a motorcycle on a hillside.</a:t>
            </a:r>
            <a:endParaRPr sz="900">
              <a:solidFill>
                <a:srgbClr val="93C47D"/>
              </a:solidFill>
            </a:endParaRPr>
          </a:p>
          <a:p>
            <a:pPr indent="-285750" lvl="0" marL="457200" rtl="0" algn="just">
              <a:spcBef>
                <a:spcPts val="0"/>
              </a:spcBef>
              <a:spcAft>
                <a:spcPts val="0"/>
              </a:spcAft>
              <a:buClr>
                <a:srgbClr val="B5D7A8"/>
              </a:buClr>
              <a:buSzPts val="900"/>
              <a:buAutoNum type="arabicPeriod"/>
            </a:pPr>
            <a:r>
              <a:rPr lang="es" sz="900">
                <a:solidFill>
                  <a:srgbClr val="B5D7A8"/>
                </a:solidFill>
              </a:rPr>
              <a:t>A man with a red helmet on a small moped on a dirt road. </a:t>
            </a:r>
            <a:endParaRPr sz="900">
              <a:solidFill>
                <a:srgbClr val="B5D7A8"/>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lady riding her bicycle on the side of a street.</a:t>
            </a:r>
            <a:endParaRPr sz="900">
              <a:solidFill>
                <a:srgbClr val="FF0000"/>
              </a:solidFill>
            </a:endParaRPr>
          </a:p>
          <a:p>
            <a:pPr indent="-285750" lvl="0" marL="457200" rtl="0" algn="just">
              <a:spcBef>
                <a:spcPts val="0"/>
              </a:spcBef>
              <a:spcAft>
                <a:spcPts val="0"/>
              </a:spcAft>
              <a:buClr>
                <a:srgbClr val="B5D7A8"/>
              </a:buClr>
              <a:buSzPts val="900"/>
              <a:buAutoNum type="arabicPeriod"/>
            </a:pPr>
            <a:r>
              <a:rPr lang="es" sz="900">
                <a:solidFill>
                  <a:srgbClr val="B5D7A8"/>
                </a:solidFill>
              </a:rPr>
              <a:t>Man riding a motorbike on a dirt road on the countryside.</a:t>
            </a:r>
            <a:endParaRPr sz="900">
              <a:solidFill>
                <a:srgbClr val="B5D7A8"/>
              </a:solidFill>
            </a:endParaRPr>
          </a:p>
          <a:p>
            <a:pPr indent="-285750" lvl="0" marL="457200" rtl="0" algn="just">
              <a:spcBef>
                <a:spcPts val="0"/>
              </a:spcBef>
              <a:spcAft>
                <a:spcPts val="0"/>
              </a:spcAft>
              <a:buClr>
                <a:srgbClr val="FF0000"/>
              </a:buClr>
              <a:buSzPts val="900"/>
              <a:buAutoNum type="arabicPeriod"/>
            </a:pPr>
            <a:r>
              <a:rPr lang="es" sz="900">
                <a:solidFill>
                  <a:srgbClr val="FF0000"/>
                </a:solidFill>
              </a:rPr>
              <a:t>A woman rides a bicycle on a road next to the median.</a:t>
            </a:r>
            <a:endParaRPr sz="900">
              <a:solidFill>
                <a:srgbClr val="FF0000"/>
              </a:solidFill>
            </a:endParaRPr>
          </a:p>
          <a:p>
            <a:pPr indent="0" lvl="0" marL="457200" rtl="0" algn="just">
              <a:spcBef>
                <a:spcPts val="0"/>
              </a:spcBef>
              <a:spcAft>
                <a:spcPts val="0"/>
              </a:spcAft>
              <a:buNone/>
            </a:pPr>
            <a:r>
              <a:t/>
            </a:r>
            <a:endParaRPr sz="900">
              <a:solidFill>
                <a:srgbClr val="93C47D"/>
              </a:solidFill>
            </a:endParaRPr>
          </a:p>
          <a:p>
            <a:pPr indent="0" lvl="0" marL="457200" rtl="0" algn="just">
              <a:spcBef>
                <a:spcPts val="0"/>
              </a:spcBef>
              <a:spcAft>
                <a:spcPts val="0"/>
              </a:spcAft>
              <a:buNone/>
            </a:pPr>
            <a:r>
              <a:t/>
            </a:r>
            <a:endParaRPr sz="1000">
              <a:solidFill>
                <a:schemeClr val="dk1"/>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man wearing a backpack walking along side of a stopped train with train planters with plants in them </a:t>
            </a:r>
            <a:endParaRPr sz="900">
              <a:solidFill>
                <a:srgbClr val="FF0000"/>
              </a:solidFill>
            </a:endParaRPr>
          </a:p>
          <a:p>
            <a:pPr indent="-285750" lvl="0" marL="457200" rtl="0" algn="just">
              <a:lnSpc>
                <a:spcPct val="100000"/>
              </a:lnSpc>
              <a:spcBef>
                <a:spcPts val="0"/>
              </a:spcBef>
              <a:spcAft>
                <a:spcPts val="0"/>
              </a:spcAft>
              <a:buClr>
                <a:srgbClr val="B5D7A8"/>
              </a:buClr>
              <a:buSzPts val="900"/>
              <a:buAutoNum type="arabicPeriod"/>
            </a:pPr>
            <a:r>
              <a:rPr lang="es" sz="900">
                <a:solidFill>
                  <a:srgbClr val="B5D7A8"/>
                </a:solidFill>
              </a:rPr>
              <a:t>A man in a red shirt and a red hat is on a motorcycle on a hillside.</a:t>
            </a:r>
            <a:endParaRPr sz="900">
              <a:solidFill>
                <a:srgbClr val="B5D7A8"/>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man towing a wooden wagon down a grass field.</a:t>
            </a:r>
            <a:endParaRPr sz="900">
              <a:solidFill>
                <a:srgbClr val="FF0000"/>
              </a:solidFill>
            </a:endParaRPr>
          </a:p>
          <a:p>
            <a:pPr indent="-285750" lvl="0" marL="457200" rtl="0" algn="just">
              <a:lnSpc>
                <a:spcPct val="100000"/>
              </a:lnSpc>
              <a:spcBef>
                <a:spcPts val="0"/>
              </a:spcBef>
              <a:spcAft>
                <a:spcPts val="0"/>
              </a:spcAft>
              <a:buClr>
                <a:srgbClr val="B5D7A8"/>
              </a:buClr>
              <a:buSzPts val="900"/>
              <a:buAutoNum type="arabicPeriod"/>
            </a:pPr>
            <a:r>
              <a:rPr lang="es" sz="900">
                <a:solidFill>
                  <a:srgbClr val="B5D7A8"/>
                </a:solidFill>
              </a:rPr>
              <a:t>A man with a red helmet on a small moped on a dirt road. </a:t>
            </a:r>
            <a:endParaRPr sz="900">
              <a:solidFill>
                <a:srgbClr val="B5D7A8"/>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lady riding her bicycle on the side of a street.</a:t>
            </a:r>
            <a:endParaRPr sz="900">
              <a:solidFill>
                <a:srgbClr val="FF0000"/>
              </a:solidFill>
            </a:endParaRPr>
          </a:p>
          <a:p>
            <a:pPr indent="0" lvl="0" marL="0" rtl="0" algn="just">
              <a:lnSpc>
                <a:spcPct val="100000"/>
              </a:lnSpc>
              <a:spcBef>
                <a:spcPts val="0"/>
              </a:spcBef>
              <a:spcAft>
                <a:spcPts val="0"/>
              </a:spcAft>
              <a:buNone/>
            </a:pPr>
            <a:r>
              <a:t/>
            </a:r>
            <a:endParaRPr sz="1000">
              <a:solidFill>
                <a:schemeClr val="dk1"/>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man wearing a backpack walking along side of a stopped train with train planters with plants in them </a:t>
            </a:r>
            <a:endParaRPr sz="900">
              <a:solidFill>
                <a:srgbClr val="FF0000"/>
              </a:solidFill>
            </a:endParaRPr>
          </a:p>
          <a:p>
            <a:pPr indent="-285750" lvl="0" marL="457200" rtl="0" algn="just">
              <a:lnSpc>
                <a:spcPct val="100000"/>
              </a:lnSpc>
              <a:spcBef>
                <a:spcPts val="0"/>
              </a:spcBef>
              <a:spcAft>
                <a:spcPts val="0"/>
              </a:spcAft>
              <a:buClr>
                <a:srgbClr val="B5D7A8"/>
              </a:buClr>
              <a:buSzPts val="900"/>
              <a:buAutoNum type="arabicPeriod"/>
            </a:pPr>
            <a:r>
              <a:rPr lang="es" sz="900">
                <a:solidFill>
                  <a:srgbClr val="B5D7A8"/>
                </a:solidFill>
              </a:rPr>
              <a:t>A man in a red shirt and a red hat is on a motorcycle on a hillside.</a:t>
            </a:r>
            <a:endParaRPr sz="900">
              <a:solidFill>
                <a:srgbClr val="B5D7A8"/>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person on a horse on a dirt field.</a:t>
            </a:r>
            <a:endParaRPr sz="900">
              <a:solidFill>
                <a:srgbClr val="FF0000"/>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man holding a surfboard next to a fence</a:t>
            </a:r>
            <a:endParaRPr sz="900">
              <a:solidFill>
                <a:srgbClr val="FF0000"/>
              </a:solidFill>
            </a:endParaRPr>
          </a:p>
          <a:p>
            <a:pPr indent="-285750" lvl="0" marL="457200" rtl="0" algn="just">
              <a:lnSpc>
                <a:spcPct val="100000"/>
              </a:lnSpc>
              <a:spcBef>
                <a:spcPts val="0"/>
              </a:spcBef>
              <a:spcAft>
                <a:spcPts val="0"/>
              </a:spcAft>
              <a:buClr>
                <a:srgbClr val="FF0000"/>
              </a:buClr>
              <a:buSzPts val="900"/>
              <a:buAutoNum type="arabicPeriod"/>
            </a:pPr>
            <a:r>
              <a:rPr lang="es" sz="900">
                <a:solidFill>
                  <a:srgbClr val="FF0000"/>
                </a:solidFill>
              </a:rPr>
              <a:t>A woman riding on the back of a brown horse through a forest.</a:t>
            </a:r>
            <a:endParaRPr sz="900">
              <a:solidFill>
                <a:srgbClr val="FF0000"/>
              </a:solidFill>
            </a:endParaRPr>
          </a:p>
          <a:p>
            <a:pPr indent="0" lvl="0" marL="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45720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lnSpc>
                <a:spcPct val="100000"/>
              </a:lnSpc>
              <a:spcBef>
                <a:spcPts val="0"/>
              </a:spcBef>
              <a:spcAft>
                <a:spcPts val="0"/>
              </a:spcAft>
              <a:buNone/>
            </a:pPr>
            <a:r>
              <a:t/>
            </a:r>
            <a:endParaRPr sz="1000">
              <a:solidFill>
                <a:schemeClr val="dk1"/>
              </a:solidFill>
            </a:endParaRPr>
          </a:p>
          <a:p>
            <a:pPr indent="0" lvl="0" marL="0" rtl="0" algn="just">
              <a:spcBef>
                <a:spcPts val="0"/>
              </a:spcBef>
              <a:spcAft>
                <a:spcPts val="0"/>
              </a:spcAft>
              <a:buNone/>
            </a:pPr>
            <a:r>
              <a:t/>
            </a:r>
            <a:endParaRPr sz="1000">
              <a:solidFill>
                <a:schemeClr val="dk1"/>
              </a:solidFill>
            </a:endParaRPr>
          </a:p>
        </p:txBody>
      </p:sp>
      <p:pic>
        <p:nvPicPr>
          <p:cNvPr id="356" name="Google Shape;356;g238d6a28691_2_181"/>
          <p:cNvPicPr preferRelativeResize="0"/>
          <p:nvPr/>
        </p:nvPicPr>
        <p:blipFill>
          <a:blip r:embed="rId4">
            <a:alphaModFix/>
          </a:blip>
          <a:stretch>
            <a:fillRect/>
          </a:stretch>
        </p:blipFill>
        <p:spPr>
          <a:xfrm>
            <a:off x="543300" y="1560625"/>
            <a:ext cx="2476373" cy="2015199"/>
          </a:xfrm>
          <a:prstGeom prst="rect">
            <a:avLst/>
          </a:prstGeom>
          <a:noFill/>
          <a:ln>
            <a:noFill/>
          </a:ln>
        </p:spPr>
      </p:pic>
      <p:cxnSp>
        <p:nvCxnSpPr>
          <p:cNvPr id="357" name="Google Shape;357;g238d6a28691_2_181"/>
          <p:cNvCxnSpPr/>
          <p:nvPr/>
        </p:nvCxnSpPr>
        <p:spPr>
          <a:xfrm flipH="1" rot="10800000">
            <a:off x="3274200" y="1523725"/>
            <a:ext cx="1154100" cy="6678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g238d6a28691_2_181"/>
          <p:cNvCxnSpPr/>
          <p:nvPr/>
        </p:nvCxnSpPr>
        <p:spPr>
          <a:xfrm flipH="1" rot="10800000">
            <a:off x="3264350" y="2548850"/>
            <a:ext cx="1188300" cy="24600"/>
          </a:xfrm>
          <a:prstGeom prst="straightConnector1">
            <a:avLst/>
          </a:prstGeom>
          <a:noFill/>
          <a:ln cap="flat" cmpd="sng" w="9525">
            <a:solidFill>
              <a:schemeClr val="dk2"/>
            </a:solidFill>
            <a:prstDash val="solid"/>
            <a:round/>
            <a:headEnd len="med" w="med" type="none"/>
            <a:tailEnd len="med" w="med" type="triangle"/>
          </a:ln>
        </p:spPr>
      </p:cxnSp>
      <p:cxnSp>
        <p:nvCxnSpPr>
          <p:cNvPr id="359" name="Google Shape;359;g238d6a28691_2_181"/>
          <p:cNvCxnSpPr/>
          <p:nvPr/>
        </p:nvCxnSpPr>
        <p:spPr>
          <a:xfrm>
            <a:off x="3257100" y="2955375"/>
            <a:ext cx="1049100" cy="611100"/>
          </a:xfrm>
          <a:prstGeom prst="straightConnector1">
            <a:avLst/>
          </a:prstGeom>
          <a:noFill/>
          <a:ln cap="flat" cmpd="sng" w="9525">
            <a:solidFill>
              <a:schemeClr val="dk2"/>
            </a:solidFill>
            <a:prstDash val="solid"/>
            <a:round/>
            <a:headEnd len="med" w="med" type="none"/>
            <a:tailEnd len="med" w="med" type="triangle"/>
          </a:ln>
        </p:spPr>
      </p:cxnSp>
      <p:sp>
        <p:nvSpPr>
          <p:cNvPr id="360" name="Google Shape;360;g238d6a28691_2_181"/>
          <p:cNvSpPr txBox="1"/>
          <p:nvPr/>
        </p:nvSpPr>
        <p:spPr>
          <a:xfrm rot="1888412">
            <a:off x="3237397" y="3179849"/>
            <a:ext cx="1538197" cy="29234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1000</a:t>
            </a:r>
            <a:endParaRPr sz="700"/>
          </a:p>
        </p:txBody>
      </p:sp>
      <p:sp>
        <p:nvSpPr>
          <p:cNvPr id="361" name="Google Shape;361;g238d6a28691_2_181"/>
          <p:cNvSpPr txBox="1"/>
          <p:nvPr/>
        </p:nvSpPr>
        <p:spPr>
          <a:xfrm rot="-671">
            <a:off x="3274197" y="2349419"/>
            <a:ext cx="1538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500</a:t>
            </a:r>
            <a:endParaRPr sz="700"/>
          </a:p>
        </p:txBody>
      </p:sp>
      <p:sp>
        <p:nvSpPr>
          <p:cNvPr id="362" name="Google Shape;362;g238d6a28691_2_181"/>
          <p:cNvSpPr txBox="1"/>
          <p:nvPr/>
        </p:nvSpPr>
        <p:spPr>
          <a:xfrm rot="-1912574">
            <a:off x="3082044" y="1610066"/>
            <a:ext cx="1537817" cy="29237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Test samples = 100</a:t>
            </a:r>
            <a:endParaRPr sz="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g238e5ef7b77_4_13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68" name="Google Shape;368;g238e5ef7b77_4_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69" name="Google Shape;369;g238e5ef7b77_4_132"/>
          <p:cNvSpPr txBox="1"/>
          <p:nvPr/>
        </p:nvSpPr>
        <p:spPr>
          <a:xfrm>
            <a:off x="0" y="0"/>
            <a:ext cx="862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800">
                <a:solidFill>
                  <a:schemeClr val="accent5"/>
                </a:solidFill>
              </a:rPr>
              <a:t>Image</a:t>
            </a:r>
            <a:r>
              <a:rPr lang="es" sz="2800">
                <a:solidFill>
                  <a:schemeClr val="accent5"/>
                </a:solidFill>
              </a:rPr>
              <a:t>-to-Text: Comparison FastText and BERT</a:t>
            </a:r>
            <a:endParaRPr sz="1688">
              <a:solidFill>
                <a:schemeClr val="accent5"/>
              </a:solidFill>
            </a:endParaRPr>
          </a:p>
        </p:txBody>
      </p:sp>
      <p:pic>
        <p:nvPicPr>
          <p:cNvPr id="370" name="Google Shape;370;g238e5ef7b77_4_132"/>
          <p:cNvPicPr preferRelativeResize="0"/>
          <p:nvPr/>
        </p:nvPicPr>
        <p:blipFill>
          <a:blip r:embed="rId4">
            <a:alphaModFix/>
          </a:blip>
          <a:stretch>
            <a:fillRect/>
          </a:stretch>
        </p:blipFill>
        <p:spPr>
          <a:xfrm>
            <a:off x="197141" y="1133849"/>
            <a:ext cx="2069384" cy="2085701"/>
          </a:xfrm>
          <a:prstGeom prst="rect">
            <a:avLst/>
          </a:prstGeom>
          <a:noFill/>
          <a:ln>
            <a:noFill/>
          </a:ln>
        </p:spPr>
      </p:pic>
      <p:pic>
        <p:nvPicPr>
          <p:cNvPr id="371" name="Google Shape;371;g238e5ef7b77_4_132"/>
          <p:cNvPicPr preferRelativeResize="0"/>
          <p:nvPr/>
        </p:nvPicPr>
        <p:blipFill>
          <a:blip r:embed="rId5">
            <a:alphaModFix/>
          </a:blip>
          <a:stretch>
            <a:fillRect/>
          </a:stretch>
        </p:blipFill>
        <p:spPr>
          <a:xfrm>
            <a:off x="2342725" y="1104000"/>
            <a:ext cx="2059609" cy="2085701"/>
          </a:xfrm>
          <a:prstGeom prst="rect">
            <a:avLst/>
          </a:prstGeom>
          <a:noFill/>
          <a:ln>
            <a:noFill/>
          </a:ln>
        </p:spPr>
      </p:pic>
      <p:pic>
        <p:nvPicPr>
          <p:cNvPr id="372" name="Google Shape;372;g238e5ef7b77_4_132"/>
          <p:cNvPicPr preferRelativeResize="0"/>
          <p:nvPr/>
        </p:nvPicPr>
        <p:blipFill>
          <a:blip r:embed="rId6">
            <a:alphaModFix/>
          </a:blip>
          <a:stretch>
            <a:fillRect/>
          </a:stretch>
        </p:blipFill>
        <p:spPr>
          <a:xfrm>
            <a:off x="4552999" y="2645350"/>
            <a:ext cx="2095576" cy="2085700"/>
          </a:xfrm>
          <a:prstGeom prst="rect">
            <a:avLst/>
          </a:prstGeom>
          <a:noFill/>
          <a:ln>
            <a:noFill/>
          </a:ln>
        </p:spPr>
      </p:pic>
      <p:pic>
        <p:nvPicPr>
          <p:cNvPr id="373" name="Google Shape;373;g238e5ef7b77_4_132"/>
          <p:cNvPicPr preferRelativeResize="0"/>
          <p:nvPr/>
        </p:nvPicPr>
        <p:blipFill>
          <a:blip r:embed="rId7">
            <a:alphaModFix/>
          </a:blip>
          <a:stretch>
            <a:fillRect/>
          </a:stretch>
        </p:blipFill>
        <p:spPr>
          <a:xfrm>
            <a:off x="6661425" y="2645350"/>
            <a:ext cx="2109003" cy="2085700"/>
          </a:xfrm>
          <a:prstGeom prst="rect">
            <a:avLst/>
          </a:prstGeom>
          <a:noFill/>
          <a:ln>
            <a:noFill/>
          </a:ln>
        </p:spPr>
      </p:pic>
      <p:sp>
        <p:nvSpPr>
          <p:cNvPr id="374" name="Google Shape;374;g238e5ef7b77_4_132"/>
          <p:cNvSpPr txBox="1"/>
          <p:nvPr/>
        </p:nvSpPr>
        <p:spPr>
          <a:xfrm>
            <a:off x="281850" y="767370"/>
            <a:ext cx="1155600" cy="3231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FastText</a:t>
            </a:r>
            <a:r>
              <a:rPr lang="es" sz="900"/>
              <a:t> 1st epoch</a:t>
            </a:r>
            <a:endParaRPr sz="900"/>
          </a:p>
        </p:txBody>
      </p:sp>
      <p:sp>
        <p:nvSpPr>
          <p:cNvPr id="375" name="Google Shape;375;g238e5ef7b77_4_132"/>
          <p:cNvSpPr txBox="1"/>
          <p:nvPr/>
        </p:nvSpPr>
        <p:spPr>
          <a:xfrm>
            <a:off x="2481200" y="781390"/>
            <a:ext cx="1221600" cy="3231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FastText b</a:t>
            </a:r>
            <a:r>
              <a:rPr lang="es" sz="900"/>
              <a:t>est model</a:t>
            </a:r>
            <a:endParaRPr sz="900"/>
          </a:p>
        </p:txBody>
      </p:sp>
      <p:sp>
        <p:nvSpPr>
          <p:cNvPr id="376" name="Google Shape;376;g238e5ef7b77_4_132"/>
          <p:cNvSpPr txBox="1"/>
          <p:nvPr/>
        </p:nvSpPr>
        <p:spPr>
          <a:xfrm>
            <a:off x="4639975" y="2284900"/>
            <a:ext cx="1048500" cy="323100"/>
          </a:xfrm>
          <a:prstGeom prst="rect">
            <a:avLst/>
          </a:prstGeom>
          <a:solidFill>
            <a:srgbClr val="EA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BERT</a:t>
            </a:r>
            <a:r>
              <a:rPr lang="es" sz="900"/>
              <a:t> 1st epoch</a:t>
            </a:r>
            <a:endParaRPr sz="900"/>
          </a:p>
        </p:txBody>
      </p:sp>
      <p:sp>
        <p:nvSpPr>
          <p:cNvPr id="377" name="Google Shape;377;g238e5ef7b77_4_132"/>
          <p:cNvSpPr txBox="1"/>
          <p:nvPr/>
        </p:nvSpPr>
        <p:spPr>
          <a:xfrm>
            <a:off x="6839325" y="2291455"/>
            <a:ext cx="1096200" cy="323100"/>
          </a:xfrm>
          <a:prstGeom prst="rect">
            <a:avLst/>
          </a:prstGeom>
          <a:solidFill>
            <a:srgbClr val="EA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BERT</a:t>
            </a:r>
            <a:r>
              <a:rPr lang="es" sz="900"/>
              <a:t> best model</a:t>
            </a:r>
            <a:endParaRPr sz="900"/>
          </a:p>
        </p:txBody>
      </p:sp>
      <p:sp>
        <p:nvSpPr>
          <p:cNvPr id="378" name="Google Shape;378;g238e5ef7b77_4_132"/>
          <p:cNvSpPr txBox="1"/>
          <p:nvPr/>
        </p:nvSpPr>
        <p:spPr>
          <a:xfrm>
            <a:off x="4746550" y="1016050"/>
            <a:ext cx="3844500" cy="69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100"/>
              <a:t>We can see that in the best model, the embeddings image and embeddings test are more superimposed on each other. </a:t>
            </a:r>
            <a:endParaRPr/>
          </a:p>
        </p:txBody>
      </p:sp>
      <p:sp>
        <p:nvSpPr>
          <p:cNvPr id="379" name="Google Shape;379;g238e5ef7b77_4_132"/>
          <p:cNvSpPr txBox="1"/>
          <p:nvPr/>
        </p:nvSpPr>
        <p:spPr>
          <a:xfrm>
            <a:off x="492725" y="3493213"/>
            <a:ext cx="3471300" cy="107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100"/>
              <a:t>Additionally, BERT and FastText condition the representation of captions differently, which affects the way the image is represented after the metric learning is performed.</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38d6a28691_2_0"/>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Implement basic </a:t>
            </a:r>
            <a:r>
              <a:rPr lang="es"/>
              <a:t>Text-to-image retrieval</a:t>
            </a:r>
            <a:r>
              <a:rPr lang="es"/>
              <a:t>:</a:t>
            </a:r>
            <a:endParaRPr/>
          </a:p>
          <a:p>
            <a:pPr indent="0" lvl="0" marL="0" rtl="0" algn="l">
              <a:lnSpc>
                <a:spcPct val="100000"/>
              </a:lnSpc>
              <a:spcBef>
                <a:spcPts val="0"/>
              </a:spcBef>
              <a:spcAft>
                <a:spcPts val="0"/>
              </a:spcAft>
              <a:buSzPct val="111111"/>
              <a:buNone/>
            </a:pPr>
            <a:r>
              <a:t/>
            </a:r>
            <a:endParaRPr/>
          </a:p>
          <a:p>
            <a:pPr indent="0" lvl="0" marL="0" rtl="0" algn="l">
              <a:spcBef>
                <a:spcPts val="0"/>
              </a:spcBef>
              <a:spcAft>
                <a:spcPts val="0"/>
              </a:spcAft>
              <a:buNone/>
            </a:pPr>
            <a:r>
              <a:rPr lang="es"/>
              <a:t>→ Task b: with FastText</a:t>
            </a:r>
            <a:endParaRPr/>
          </a:p>
          <a:p>
            <a:pPr indent="0" lvl="0" marL="0" rtl="0" algn="l">
              <a:spcBef>
                <a:spcPts val="0"/>
              </a:spcBef>
              <a:spcAft>
                <a:spcPts val="0"/>
              </a:spcAft>
              <a:buNone/>
            </a:pPr>
            <a:r>
              <a:rPr lang="es"/>
              <a:t>→ Task c: with BERT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Tasks week 5</a:t>
            </a:r>
            <a:endParaRPr>
              <a:solidFill>
                <a:schemeClr val="accent5"/>
              </a:solidFill>
            </a:endParaRPr>
          </a:p>
        </p:txBody>
      </p:sp>
      <p:sp>
        <p:nvSpPr>
          <p:cNvPr id="141" name="Google Shape;141;p2"/>
          <p:cNvSpPr txBox="1"/>
          <p:nvPr>
            <p:ph idx="1" type="body"/>
          </p:nvPr>
        </p:nvSpPr>
        <p:spPr>
          <a:xfrm>
            <a:off x="641750" y="1274525"/>
            <a:ext cx="6280500" cy="2062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SzPts val="1665"/>
              <a:buNone/>
            </a:pPr>
            <a:r>
              <a:t/>
            </a:r>
            <a:endParaRPr sz="1616">
              <a:solidFill>
                <a:schemeClr val="dk1"/>
              </a:solidFill>
            </a:endParaRPr>
          </a:p>
          <a:p>
            <a:pPr indent="0" lvl="0" marL="0" rtl="0" algn="l">
              <a:lnSpc>
                <a:spcPct val="130000"/>
              </a:lnSpc>
              <a:spcBef>
                <a:spcPts val="0"/>
              </a:spcBef>
              <a:spcAft>
                <a:spcPts val="0"/>
              </a:spcAft>
              <a:buSzPts val="1665"/>
              <a:buNone/>
            </a:pPr>
            <a:r>
              <a:rPr lang="es" sz="1787">
                <a:solidFill>
                  <a:schemeClr val="dk1"/>
                </a:solidFill>
              </a:rPr>
              <a:t>a. Implement basic Image-to-text retrieval. </a:t>
            </a:r>
            <a:endParaRPr sz="1787">
              <a:solidFill>
                <a:schemeClr val="dk1"/>
              </a:solidFill>
            </a:endParaRPr>
          </a:p>
          <a:p>
            <a:pPr indent="0" lvl="0" marL="0" rtl="0" algn="l">
              <a:lnSpc>
                <a:spcPct val="130000"/>
              </a:lnSpc>
              <a:spcBef>
                <a:spcPts val="0"/>
              </a:spcBef>
              <a:spcAft>
                <a:spcPts val="0"/>
              </a:spcAft>
              <a:buSzPts val="1665"/>
              <a:buNone/>
            </a:pPr>
            <a:r>
              <a:rPr lang="es" sz="1787">
                <a:solidFill>
                  <a:schemeClr val="dk1"/>
                </a:solidFill>
              </a:rPr>
              <a:t>b. Implement basic Text-to-image retrieval. </a:t>
            </a:r>
            <a:endParaRPr sz="1787">
              <a:solidFill>
                <a:schemeClr val="dk1"/>
              </a:solidFill>
            </a:endParaRPr>
          </a:p>
          <a:p>
            <a:pPr indent="0" lvl="0" marL="0" rtl="0" algn="l">
              <a:lnSpc>
                <a:spcPct val="130000"/>
              </a:lnSpc>
              <a:spcBef>
                <a:spcPts val="0"/>
              </a:spcBef>
              <a:spcAft>
                <a:spcPts val="0"/>
              </a:spcAft>
              <a:buSzPts val="1665"/>
              <a:buNone/>
            </a:pPr>
            <a:r>
              <a:rPr lang="es" sz="1787">
                <a:solidFill>
                  <a:schemeClr val="dk1"/>
                </a:solidFill>
              </a:rPr>
              <a:t>c. Use BERT embedding as Text feature extractor.</a:t>
            </a:r>
            <a:endParaRPr sz="1787">
              <a:solidFill>
                <a:schemeClr val="dk1"/>
              </a:solidFill>
            </a:endParaRPr>
          </a:p>
          <a:p>
            <a:pPr indent="0" lvl="0" marL="0" rtl="0" algn="l">
              <a:lnSpc>
                <a:spcPct val="130000"/>
              </a:lnSpc>
              <a:spcBef>
                <a:spcPts val="0"/>
              </a:spcBef>
              <a:spcAft>
                <a:spcPts val="0"/>
              </a:spcAft>
              <a:buSzPts val="1665"/>
              <a:buNone/>
            </a:pPr>
            <a:r>
              <a:rPr lang="es" sz="1787">
                <a:solidFill>
                  <a:schemeClr val="dk1"/>
                </a:solidFill>
              </a:rPr>
              <a:t>d. Review the report with the provided feed-back</a:t>
            </a:r>
            <a:endParaRPr sz="1787">
              <a:solidFill>
                <a:schemeClr val="dk1"/>
              </a:solidFill>
            </a:endParaRPr>
          </a:p>
          <a:p>
            <a:pPr indent="0" lvl="0" marL="0" rtl="0" algn="l">
              <a:lnSpc>
                <a:spcPct val="130000"/>
              </a:lnSpc>
              <a:spcBef>
                <a:spcPts val="0"/>
              </a:spcBef>
              <a:spcAft>
                <a:spcPts val="0"/>
              </a:spcAft>
              <a:buSzPts val="1665"/>
              <a:buNone/>
            </a:pPr>
            <a:r>
              <a:rPr lang="es" sz="1787">
                <a:solidFill>
                  <a:schemeClr val="dk1"/>
                </a:solidFill>
              </a:rPr>
              <a:t>e. Prepare final presentation</a:t>
            </a:r>
            <a:endParaRPr sz="1787">
              <a:solidFill>
                <a:schemeClr val="dk1"/>
              </a:solidFill>
            </a:endParaRPr>
          </a:p>
          <a:p>
            <a:pPr indent="0" lvl="0" marL="0" rtl="0" algn="l">
              <a:lnSpc>
                <a:spcPct val="95000"/>
              </a:lnSpc>
              <a:spcBef>
                <a:spcPts val="0"/>
              </a:spcBef>
              <a:spcAft>
                <a:spcPts val="0"/>
              </a:spcAft>
              <a:buSzPts val="1665"/>
              <a:buNone/>
            </a:pPr>
            <a:r>
              <a:t/>
            </a:r>
            <a:endParaRPr sz="1787">
              <a:solidFill>
                <a:schemeClr val="dk1"/>
              </a:solidFill>
            </a:endParaRPr>
          </a:p>
        </p:txBody>
      </p:sp>
      <p:pic>
        <p:nvPicPr>
          <p:cNvPr id="142" name="Google Shape;142;p2"/>
          <p:cNvPicPr preferRelativeResize="0"/>
          <p:nvPr/>
        </p:nvPicPr>
        <p:blipFill rotWithShape="1">
          <a:blip r:embed="rId3">
            <a:alphaModFix/>
          </a:blip>
          <a:srcRect b="0" l="0" r="0" t="0"/>
          <a:stretch/>
        </p:blipFill>
        <p:spPr>
          <a:xfrm>
            <a:off x="0" y="4935825"/>
            <a:ext cx="8307276" cy="207675"/>
          </a:xfrm>
          <a:prstGeom prst="rect">
            <a:avLst/>
          </a:prstGeom>
          <a:noFill/>
          <a:ln>
            <a:noFill/>
          </a:ln>
        </p:spPr>
      </p:pic>
      <p:sp>
        <p:nvSpPr>
          <p:cNvPr id="143" name="Google Shape;14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38d6a28691_2_337"/>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Architecture Text-to-Image with FastText</a:t>
            </a:r>
            <a:endParaRPr>
              <a:solidFill>
                <a:schemeClr val="accent5"/>
              </a:solidFill>
            </a:endParaRPr>
          </a:p>
        </p:txBody>
      </p:sp>
      <p:pic>
        <p:nvPicPr>
          <p:cNvPr id="390" name="Google Shape;390;g238d6a28691_2_33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91" name="Google Shape;391;g238d6a28691_2_3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392" name="Google Shape;392;g238d6a28691_2_337"/>
          <p:cNvPicPr preferRelativeResize="0"/>
          <p:nvPr/>
        </p:nvPicPr>
        <p:blipFill rotWithShape="1">
          <a:blip r:embed="rId4">
            <a:alphaModFix/>
          </a:blip>
          <a:srcRect b="0" l="0" r="24879" t="0"/>
          <a:stretch/>
        </p:blipFill>
        <p:spPr>
          <a:xfrm>
            <a:off x="240000" y="1190700"/>
            <a:ext cx="5318126" cy="1712356"/>
          </a:xfrm>
          <a:prstGeom prst="rect">
            <a:avLst/>
          </a:prstGeom>
          <a:noFill/>
          <a:ln>
            <a:noFill/>
          </a:ln>
        </p:spPr>
      </p:pic>
      <p:pic>
        <p:nvPicPr>
          <p:cNvPr id="393" name="Google Shape;393;g238d6a28691_2_337"/>
          <p:cNvPicPr preferRelativeResize="0"/>
          <p:nvPr/>
        </p:nvPicPr>
        <p:blipFill>
          <a:blip r:embed="rId5">
            <a:alphaModFix/>
          </a:blip>
          <a:stretch>
            <a:fillRect/>
          </a:stretch>
        </p:blipFill>
        <p:spPr>
          <a:xfrm>
            <a:off x="267639" y="2953224"/>
            <a:ext cx="6150678" cy="1679126"/>
          </a:xfrm>
          <a:prstGeom prst="rect">
            <a:avLst/>
          </a:prstGeom>
          <a:noFill/>
          <a:ln>
            <a:noFill/>
          </a:ln>
        </p:spPr>
      </p:pic>
      <p:pic>
        <p:nvPicPr>
          <p:cNvPr id="394" name="Google Shape;394;g238d6a28691_2_337"/>
          <p:cNvPicPr preferRelativeResize="0"/>
          <p:nvPr/>
        </p:nvPicPr>
        <p:blipFill rotWithShape="1">
          <a:blip r:embed="rId5">
            <a:alphaModFix/>
          </a:blip>
          <a:srcRect b="0" l="64868" r="-4922" t="0"/>
          <a:stretch/>
        </p:blipFill>
        <p:spPr>
          <a:xfrm>
            <a:off x="4772261" y="2953224"/>
            <a:ext cx="2348063" cy="1679126"/>
          </a:xfrm>
          <a:prstGeom prst="rect">
            <a:avLst/>
          </a:prstGeom>
          <a:noFill/>
          <a:ln>
            <a:noFill/>
          </a:ln>
        </p:spPr>
      </p:pic>
      <p:pic>
        <p:nvPicPr>
          <p:cNvPr id="395" name="Google Shape;395;g238d6a28691_2_337"/>
          <p:cNvPicPr preferRelativeResize="0"/>
          <p:nvPr/>
        </p:nvPicPr>
        <p:blipFill rotWithShape="1">
          <a:blip r:embed="rId5">
            <a:alphaModFix/>
          </a:blip>
          <a:srcRect b="0" l="61824" r="0" t="0"/>
          <a:stretch/>
        </p:blipFill>
        <p:spPr>
          <a:xfrm>
            <a:off x="4550642" y="2953213"/>
            <a:ext cx="2348063" cy="1679126"/>
          </a:xfrm>
          <a:prstGeom prst="rect">
            <a:avLst/>
          </a:prstGeom>
          <a:noFill/>
          <a:ln>
            <a:noFill/>
          </a:ln>
        </p:spPr>
      </p:pic>
      <p:pic>
        <p:nvPicPr>
          <p:cNvPr id="396" name="Google Shape;396;g238d6a28691_2_337"/>
          <p:cNvPicPr preferRelativeResize="0"/>
          <p:nvPr/>
        </p:nvPicPr>
        <p:blipFill rotWithShape="1">
          <a:blip r:embed="rId4">
            <a:alphaModFix/>
          </a:blip>
          <a:srcRect b="0" l="72619" r="-3408" t="17688"/>
          <a:stretch/>
        </p:blipFill>
        <p:spPr>
          <a:xfrm>
            <a:off x="4867121" y="1493610"/>
            <a:ext cx="2179752" cy="1409447"/>
          </a:xfrm>
          <a:prstGeom prst="rect">
            <a:avLst/>
          </a:prstGeom>
          <a:noFill/>
          <a:ln>
            <a:noFill/>
          </a:ln>
        </p:spPr>
      </p:pic>
      <p:sp>
        <p:nvSpPr>
          <p:cNvPr id="397" name="Google Shape;397;g238d6a28691_2_337"/>
          <p:cNvSpPr txBox="1"/>
          <p:nvPr/>
        </p:nvSpPr>
        <p:spPr>
          <a:xfrm>
            <a:off x="53400" y="873600"/>
            <a:ext cx="87096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We used the following pipeline with the specified dimensions depending on the text feature extractor.</a:t>
            </a:r>
            <a:endParaRPr sz="1100"/>
          </a:p>
        </p:txBody>
      </p:sp>
      <p:sp>
        <p:nvSpPr>
          <p:cNvPr id="398" name="Google Shape;398;g238d6a28691_2_337"/>
          <p:cNvSpPr txBox="1"/>
          <p:nvPr/>
        </p:nvSpPr>
        <p:spPr>
          <a:xfrm>
            <a:off x="7003050" y="1504950"/>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Images</a:t>
            </a:r>
            <a:endParaRPr sz="500"/>
          </a:p>
        </p:txBody>
      </p:sp>
      <p:sp>
        <p:nvSpPr>
          <p:cNvPr id="399" name="Google Shape;399;g238d6a28691_2_337"/>
          <p:cNvSpPr txBox="1"/>
          <p:nvPr/>
        </p:nvSpPr>
        <p:spPr>
          <a:xfrm>
            <a:off x="7044600" y="3311938"/>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Images</a:t>
            </a:r>
            <a:endParaRPr sz="500"/>
          </a:p>
        </p:txBody>
      </p:sp>
      <p:cxnSp>
        <p:nvCxnSpPr>
          <p:cNvPr id="400" name="Google Shape;400;g238d6a28691_2_337"/>
          <p:cNvCxnSpPr/>
          <p:nvPr/>
        </p:nvCxnSpPr>
        <p:spPr>
          <a:xfrm>
            <a:off x="6819575" y="2042050"/>
            <a:ext cx="399000" cy="0"/>
          </a:xfrm>
          <a:prstGeom prst="straightConnector1">
            <a:avLst/>
          </a:prstGeom>
          <a:noFill/>
          <a:ln cap="flat" cmpd="sng" w="9525">
            <a:solidFill>
              <a:schemeClr val="dk2"/>
            </a:solidFill>
            <a:prstDash val="solid"/>
            <a:round/>
            <a:headEnd len="med" w="med" type="none"/>
            <a:tailEnd len="med" w="med" type="stealth"/>
          </a:ln>
        </p:spPr>
      </p:cxnSp>
      <p:cxnSp>
        <p:nvCxnSpPr>
          <p:cNvPr id="401" name="Google Shape;401;g238d6a28691_2_337"/>
          <p:cNvCxnSpPr/>
          <p:nvPr/>
        </p:nvCxnSpPr>
        <p:spPr>
          <a:xfrm>
            <a:off x="6819575" y="3792788"/>
            <a:ext cx="399000" cy="0"/>
          </a:xfrm>
          <a:prstGeom prst="straightConnector1">
            <a:avLst/>
          </a:prstGeom>
          <a:noFill/>
          <a:ln cap="flat" cmpd="sng" w="9525">
            <a:solidFill>
              <a:schemeClr val="dk2"/>
            </a:solidFill>
            <a:prstDash val="solid"/>
            <a:round/>
            <a:headEnd len="med" w="med" type="none"/>
            <a:tailEnd len="med" w="med" type="stealth"/>
          </a:ln>
        </p:spPr>
      </p:cxnSp>
      <p:pic>
        <p:nvPicPr>
          <p:cNvPr id="402" name="Google Shape;402;g238d6a28691_2_337"/>
          <p:cNvPicPr preferRelativeResize="0"/>
          <p:nvPr/>
        </p:nvPicPr>
        <p:blipFill>
          <a:blip r:embed="rId6">
            <a:alphaModFix/>
          </a:blip>
          <a:stretch>
            <a:fillRect/>
          </a:stretch>
        </p:blipFill>
        <p:spPr>
          <a:xfrm>
            <a:off x="7452450" y="1851050"/>
            <a:ext cx="399000" cy="399000"/>
          </a:xfrm>
          <a:prstGeom prst="rect">
            <a:avLst/>
          </a:prstGeom>
          <a:noFill/>
          <a:ln>
            <a:noFill/>
          </a:ln>
        </p:spPr>
      </p:pic>
      <p:pic>
        <p:nvPicPr>
          <p:cNvPr id="403" name="Google Shape;403;g238d6a28691_2_337"/>
          <p:cNvPicPr preferRelativeResize="0"/>
          <p:nvPr/>
        </p:nvPicPr>
        <p:blipFill>
          <a:blip r:embed="rId6">
            <a:alphaModFix/>
          </a:blip>
          <a:stretch>
            <a:fillRect/>
          </a:stretch>
        </p:blipFill>
        <p:spPr>
          <a:xfrm>
            <a:off x="7494000" y="3667725"/>
            <a:ext cx="399000" cy="399000"/>
          </a:xfrm>
          <a:prstGeom prst="rect">
            <a:avLst/>
          </a:prstGeom>
          <a:noFill/>
          <a:ln>
            <a:noFill/>
          </a:ln>
        </p:spPr>
      </p:pic>
      <p:sp>
        <p:nvSpPr>
          <p:cNvPr id="404" name="Google Shape;404;g238d6a28691_2_337"/>
          <p:cNvSpPr txBox="1"/>
          <p:nvPr/>
        </p:nvSpPr>
        <p:spPr>
          <a:xfrm>
            <a:off x="354000" y="4535625"/>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405" name="Google Shape;405;g238d6a28691_2_337"/>
          <p:cNvSpPr txBox="1"/>
          <p:nvPr/>
        </p:nvSpPr>
        <p:spPr>
          <a:xfrm>
            <a:off x="1787675" y="2171538"/>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406" name="Google Shape;406;g238d6a28691_2_337"/>
          <p:cNvSpPr txBox="1"/>
          <p:nvPr/>
        </p:nvSpPr>
        <p:spPr>
          <a:xfrm>
            <a:off x="472838" y="4573200"/>
            <a:ext cx="7231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rPr>
              <a:t>Depends on the architecture. </a:t>
            </a:r>
            <a:r>
              <a:rPr lang="es" sz="700"/>
              <a:t>Visual features were extracted from the last convolutional layer of Faster R-CNN  (backbone resnet50, pretrained by COCO dataset).</a:t>
            </a:r>
            <a:endParaRPr sz="7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407" name="Google Shape;407;g238d6a28691_2_337"/>
          <p:cNvSpPr txBox="1"/>
          <p:nvPr/>
        </p:nvSpPr>
        <p:spPr>
          <a:xfrm>
            <a:off x="1829225" y="3866050"/>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cxnSp>
        <p:nvCxnSpPr>
          <p:cNvPr id="408" name="Google Shape;408;g238d6a28691_2_337"/>
          <p:cNvCxnSpPr>
            <a:stCxn id="409" idx="0"/>
          </p:cNvCxnSpPr>
          <p:nvPr/>
        </p:nvCxnSpPr>
        <p:spPr>
          <a:xfrm rot="10800000">
            <a:off x="6062625" y="2411189"/>
            <a:ext cx="7500" cy="394500"/>
          </a:xfrm>
          <a:prstGeom prst="straightConnector1">
            <a:avLst/>
          </a:prstGeom>
          <a:noFill/>
          <a:ln cap="flat" cmpd="sng" w="9525">
            <a:solidFill>
              <a:srgbClr val="595959"/>
            </a:solidFill>
            <a:prstDash val="solid"/>
            <a:round/>
            <a:headEnd len="med" w="med" type="none"/>
            <a:tailEnd len="med" w="med" type="triangle"/>
          </a:ln>
        </p:spPr>
      </p:cxnSp>
      <p:cxnSp>
        <p:nvCxnSpPr>
          <p:cNvPr id="410" name="Google Shape;410;g238d6a28691_2_337"/>
          <p:cNvCxnSpPr/>
          <p:nvPr/>
        </p:nvCxnSpPr>
        <p:spPr>
          <a:xfrm>
            <a:off x="6070125" y="3140350"/>
            <a:ext cx="7500" cy="457800"/>
          </a:xfrm>
          <a:prstGeom prst="straightConnector1">
            <a:avLst/>
          </a:prstGeom>
          <a:noFill/>
          <a:ln cap="flat" cmpd="sng" w="9525">
            <a:solidFill>
              <a:srgbClr val="595959"/>
            </a:solidFill>
            <a:prstDash val="solid"/>
            <a:round/>
            <a:headEnd len="med" w="med" type="none"/>
            <a:tailEnd len="med" w="med" type="triangle"/>
          </a:ln>
        </p:spPr>
      </p:cxnSp>
      <p:sp>
        <p:nvSpPr>
          <p:cNvPr id="409" name="Google Shape;409;g238d6a28691_2_337"/>
          <p:cNvSpPr txBox="1"/>
          <p:nvPr/>
        </p:nvSpPr>
        <p:spPr>
          <a:xfrm>
            <a:off x="5532675" y="2805689"/>
            <a:ext cx="107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Triplet loss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38e5ef7b77_4_6"/>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Text</a:t>
            </a:r>
            <a:r>
              <a:rPr lang="es">
                <a:solidFill>
                  <a:schemeClr val="accent5"/>
                </a:solidFill>
              </a:rPr>
              <a:t>-to-Image Training</a:t>
            </a:r>
            <a:endParaRPr>
              <a:solidFill>
                <a:schemeClr val="accent5"/>
              </a:solidFill>
            </a:endParaRPr>
          </a:p>
        </p:txBody>
      </p:sp>
      <p:pic>
        <p:nvPicPr>
          <p:cNvPr id="416" name="Google Shape;416;g238e5ef7b77_4_6"/>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17" name="Google Shape;417;g238e5ef7b77_4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18" name="Google Shape;418;g238e5ef7b77_4_6"/>
          <p:cNvSpPr txBox="1"/>
          <p:nvPr/>
        </p:nvSpPr>
        <p:spPr>
          <a:xfrm>
            <a:off x="5715300" y="27913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19" name="Google Shape;419;g238e5ef7b77_4_6"/>
          <p:cNvGraphicFramePr/>
          <p:nvPr/>
        </p:nvGraphicFramePr>
        <p:xfrm>
          <a:off x="484900" y="1041938"/>
          <a:ext cx="3000000" cy="3000000"/>
        </p:xfrm>
        <a:graphic>
          <a:graphicData uri="http://schemas.openxmlformats.org/drawingml/2006/table">
            <a:tbl>
              <a:tblPr>
                <a:noFill/>
                <a:tableStyleId>{F680EDFE-BE63-4E8C-9568-24F3C2707D94}</a:tableStyleId>
              </a:tblPr>
              <a:tblGrid>
                <a:gridCol w="1104500"/>
                <a:gridCol w="1250825"/>
              </a:tblGrid>
              <a:tr h="173525">
                <a:tc>
                  <a:txBody>
                    <a:bodyPr/>
                    <a:lstStyle/>
                    <a:p>
                      <a:pPr indent="0" lvl="0" marL="0" rtl="0" algn="ctr">
                        <a:spcBef>
                          <a:spcPts val="0"/>
                        </a:spcBef>
                        <a:spcAft>
                          <a:spcPts val="0"/>
                        </a:spcAft>
                        <a:buNone/>
                      </a:pPr>
                      <a:r>
                        <a:rPr lang="es" sz="900"/>
                        <a:t>Hyperparameter</a:t>
                      </a:r>
                      <a:endParaRPr sz="900"/>
                    </a:p>
                  </a:txBody>
                  <a:tcPr marT="18000" marB="18000" marR="18000" marL="18000">
                    <a:solidFill>
                      <a:srgbClr val="CCCCCC"/>
                    </a:solidFill>
                  </a:tcPr>
                </a:tc>
                <a:tc>
                  <a:txBody>
                    <a:bodyPr/>
                    <a:lstStyle/>
                    <a:p>
                      <a:pPr indent="0" lvl="0" marL="0" rtl="0" algn="ctr">
                        <a:spcBef>
                          <a:spcPts val="0"/>
                        </a:spcBef>
                        <a:spcAft>
                          <a:spcPts val="0"/>
                        </a:spcAft>
                        <a:buNone/>
                      </a:pPr>
                      <a:r>
                        <a:rPr lang="es" sz="900"/>
                        <a:t>Value</a:t>
                      </a:r>
                      <a:endParaRPr sz="900"/>
                    </a:p>
                  </a:txBody>
                  <a:tcPr marT="18000" marB="18000" marR="18000" marL="18000">
                    <a:solidFill>
                      <a:srgbClr val="CCCCCC"/>
                    </a:solidFill>
                  </a:tcPr>
                </a:tc>
              </a:tr>
              <a:tr h="173525">
                <a:tc>
                  <a:txBody>
                    <a:bodyPr/>
                    <a:lstStyle/>
                    <a:p>
                      <a:pPr indent="0" lvl="0" marL="0" rtl="0" algn="ctr">
                        <a:spcBef>
                          <a:spcPts val="0"/>
                        </a:spcBef>
                        <a:spcAft>
                          <a:spcPts val="0"/>
                        </a:spcAft>
                        <a:buNone/>
                      </a:pPr>
                      <a:r>
                        <a:rPr lang="es" sz="900"/>
                        <a:t>Epochs</a:t>
                      </a:r>
                      <a:endParaRPr sz="900"/>
                    </a:p>
                  </a:txBody>
                  <a:tcPr marT="18000" marB="18000" marR="18000" marL="18000"/>
                </a:tc>
                <a:tc>
                  <a:txBody>
                    <a:bodyPr/>
                    <a:lstStyle/>
                    <a:p>
                      <a:pPr indent="0" lvl="0" marL="0" rtl="0" algn="ctr">
                        <a:spcBef>
                          <a:spcPts val="0"/>
                        </a:spcBef>
                        <a:spcAft>
                          <a:spcPts val="0"/>
                        </a:spcAft>
                        <a:buNone/>
                      </a:pPr>
                      <a:r>
                        <a:rPr lang="es" sz="900"/>
                        <a:t>1</a:t>
                      </a:r>
                      <a:endParaRPr sz="900"/>
                    </a:p>
                  </a:txBody>
                  <a:tcPr marT="18000" marB="18000" marR="18000" marL="18000"/>
                </a:tc>
              </a:tr>
              <a:tr h="173525">
                <a:tc>
                  <a:txBody>
                    <a:bodyPr/>
                    <a:lstStyle/>
                    <a:p>
                      <a:pPr indent="0" lvl="0" marL="0" rtl="0" algn="ctr">
                        <a:spcBef>
                          <a:spcPts val="0"/>
                        </a:spcBef>
                        <a:spcAft>
                          <a:spcPts val="0"/>
                        </a:spcAft>
                        <a:buNone/>
                      </a:pPr>
                      <a:r>
                        <a:rPr lang="es" sz="900"/>
                        <a:t>Learning Rate</a:t>
                      </a:r>
                      <a:endParaRPr sz="900"/>
                    </a:p>
                  </a:txBody>
                  <a:tcPr marT="18000" marB="18000" marR="18000" marL="18000"/>
                </a:tc>
                <a:tc>
                  <a:txBody>
                    <a:bodyPr/>
                    <a:lstStyle/>
                    <a:p>
                      <a:pPr indent="0" lvl="0" marL="0" rtl="0" algn="ctr">
                        <a:spcBef>
                          <a:spcPts val="0"/>
                        </a:spcBef>
                        <a:spcAft>
                          <a:spcPts val="0"/>
                        </a:spcAft>
                        <a:buNone/>
                      </a:pPr>
                      <a:r>
                        <a:rPr lang="es" sz="900"/>
                        <a:t>1e-4</a:t>
                      </a:r>
                      <a:endParaRPr sz="900"/>
                    </a:p>
                  </a:txBody>
                  <a:tcPr marT="18000" marB="18000" marR="18000" marL="18000"/>
                </a:tc>
              </a:tr>
              <a:tr h="173525">
                <a:tc>
                  <a:txBody>
                    <a:bodyPr/>
                    <a:lstStyle/>
                    <a:p>
                      <a:pPr indent="0" lvl="0" marL="0" rtl="0" algn="ctr">
                        <a:spcBef>
                          <a:spcPts val="0"/>
                        </a:spcBef>
                        <a:spcAft>
                          <a:spcPts val="0"/>
                        </a:spcAft>
                        <a:buNone/>
                      </a:pPr>
                      <a:r>
                        <a:rPr lang="es" sz="900"/>
                        <a:t>LR Scheduler</a:t>
                      </a:r>
                      <a:endParaRPr sz="900"/>
                    </a:p>
                  </a:txBody>
                  <a:tcPr marT="18000" marB="18000" marR="18000" marL="18000"/>
                </a:tc>
                <a:tc>
                  <a:txBody>
                    <a:bodyPr/>
                    <a:lstStyle/>
                    <a:p>
                      <a:pPr indent="0" lvl="0" marL="0" rtl="0" algn="ctr">
                        <a:spcBef>
                          <a:spcPts val="0"/>
                        </a:spcBef>
                        <a:spcAft>
                          <a:spcPts val="0"/>
                        </a:spcAft>
                        <a:buNone/>
                      </a:pPr>
                      <a:r>
                        <a:rPr lang="es" sz="900"/>
                        <a:t>450</a:t>
                      </a:r>
                      <a:r>
                        <a:rPr lang="es" sz="900"/>
                        <a:t> steps, gamma 0.1</a:t>
                      </a:r>
                      <a:endParaRPr sz="900"/>
                    </a:p>
                  </a:txBody>
                  <a:tcPr marT="18000" marB="18000" marR="18000" marL="18000"/>
                </a:tc>
              </a:tr>
              <a:tr h="173525">
                <a:tc>
                  <a:txBody>
                    <a:bodyPr/>
                    <a:lstStyle/>
                    <a:p>
                      <a:pPr indent="0" lvl="0" marL="0" rtl="0" algn="ctr">
                        <a:spcBef>
                          <a:spcPts val="0"/>
                        </a:spcBef>
                        <a:spcAft>
                          <a:spcPts val="0"/>
                        </a:spcAft>
                        <a:buNone/>
                      </a:pPr>
                      <a:r>
                        <a:rPr lang="es" sz="900"/>
                        <a:t>Batch size</a:t>
                      </a:r>
                      <a:endParaRPr sz="900"/>
                    </a:p>
                  </a:txBody>
                  <a:tcPr marT="18000" marB="18000" marR="18000" marL="18000"/>
                </a:tc>
                <a:tc>
                  <a:txBody>
                    <a:bodyPr/>
                    <a:lstStyle/>
                    <a:p>
                      <a:pPr indent="0" lvl="0" marL="0" rtl="0" algn="ctr">
                        <a:spcBef>
                          <a:spcPts val="0"/>
                        </a:spcBef>
                        <a:spcAft>
                          <a:spcPts val="0"/>
                        </a:spcAft>
                        <a:buNone/>
                      </a:pPr>
                      <a:r>
                        <a:rPr lang="es" sz="900"/>
                        <a:t>64</a:t>
                      </a:r>
                      <a:endParaRPr sz="900"/>
                    </a:p>
                  </a:txBody>
                  <a:tcPr marT="18000" marB="18000" marR="18000" marL="18000"/>
                </a:tc>
              </a:tr>
            </a:tbl>
          </a:graphicData>
        </a:graphic>
      </p:graphicFrame>
      <p:sp>
        <p:nvSpPr>
          <p:cNvPr id="420" name="Google Shape;420;g238e5ef7b77_4_6"/>
          <p:cNvSpPr txBox="1"/>
          <p:nvPr/>
        </p:nvSpPr>
        <p:spPr>
          <a:xfrm>
            <a:off x="4312225" y="874575"/>
            <a:ext cx="32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1" name="Google Shape;421;g238e5ef7b77_4_6"/>
          <p:cNvSpPr txBox="1"/>
          <p:nvPr/>
        </p:nvSpPr>
        <p:spPr>
          <a:xfrm>
            <a:off x="567600" y="24332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0.1</a:t>
            </a:r>
            <a:endParaRPr sz="1100"/>
          </a:p>
        </p:txBody>
      </p:sp>
      <p:sp>
        <p:nvSpPr>
          <p:cNvPr id="422" name="Google Shape;422;g238e5ef7b77_4_6"/>
          <p:cNvSpPr txBox="1"/>
          <p:nvPr/>
        </p:nvSpPr>
        <p:spPr>
          <a:xfrm>
            <a:off x="4650875" y="24332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1</a:t>
            </a:r>
            <a:endParaRPr sz="1100"/>
          </a:p>
        </p:txBody>
      </p:sp>
      <p:pic>
        <p:nvPicPr>
          <p:cNvPr id="423" name="Google Shape;423;g238e5ef7b77_4_6"/>
          <p:cNvPicPr preferRelativeResize="0"/>
          <p:nvPr/>
        </p:nvPicPr>
        <p:blipFill>
          <a:blip r:embed="rId4">
            <a:alphaModFix/>
          </a:blip>
          <a:stretch>
            <a:fillRect/>
          </a:stretch>
        </p:blipFill>
        <p:spPr>
          <a:xfrm>
            <a:off x="4541780" y="2638998"/>
            <a:ext cx="4081695" cy="2144476"/>
          </a:xfrm>
          <a:prstGeom prst="rect">
            <a:avLst/>
          </a:prstGeom>
          <a:noFill/>
          <a:ln>
            <a:noFill/>
          </a:ln>
        </p:spPr>
      </p:pic>
      <p:pic>
        <p:nvPicPr>
          <p:cNvPr id="424" name="Google Shape;424;g238e5ef7b77_4_6"/>
          <p:cNvPicPr preferRelativeResize="0"/>
          <p:nvPr/>
        </p:nvPicPr>
        <p:blipFill>
          <a:blip r:embed="rId5">
            <a:alphaModFix/>
          </a:blip>
          <a:stretch>
            <a:fillRect/>
          </a:stretch>
        </p:blipFill>
        <p:spPr>
          <a:xfrm>
            <a:off x="389650" y="2638987"/>
            <a:ext cx="4081700" cy="2144498"/>
          </a:xfrm>
          <a:prstGeom prst="rect">
            <a:avLst/>
          </a:prstGeom>
          <a:noFill/>
          <a:ln>
            <a:noFill/>
          </a:ln>
        </p:spPr>
      </p:pic>
      <p:sp>
        <p:nvSpPr>
          <p:cNvPr id="425" name="Google Shape;425;g238e5ef7b77_4_6"/>
          <p:cNvSpPr/>
          <p:nvPr/>
        </p:nvSpPr>
        <p:spPr>
          <a:xfrm>
            <a:off x="5826450" y="4022025"/>
            <a:ext cx="666900" cy="45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38e5ef7b77_4_6"/>
          <p:cNvSpPr/>
          <p:nvPr/>
        </p:nvSpPr>
        <p:spPr>
          <a:xfrm>
            <a:off x="1589400" y="4096650"/>
            <a:ext cx="666900" cy="45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g238e5ef7b77_4_6"/>
          <p:cNvCxnSpPr>
            <a:stCxn id="428" idx="2"/>
          </p:cNvCxnSpPr>
          <p:nvPr/>
        </p:nvCxnSpPr>
        <p:spPr>
          <a:xfrm>
            <a:off x="4069800" y="2214375"/>
            <a:ext cx="2088600" cy="1767000"/>
          </a:xfrm>
          <a:prstGeom prst="straightConnector1">
            <a:avLst/>
          </a:prstGeom>
          <a:noFill/>
          <a:ln cap="flat" cmpd="sng" w="9525">
            <a:solidFill>
              <a:schemeClr val="dk2"/>
            </a:solidFill>
            <a:prstDash val="solid"/>
            <a:round/>
            <a:headEnd len="med" w="med" type="none"/>
            <a:tailEnd len="med" w="med" type="triangle"/>
          </a:ln>
        </p:spPr>
      </p:cxnSp>
      <p:sp>
        <p:nvSpPr>
          <p:cNvPr id="428" name="Google Shape;428;g238e5ef7b77_4_6"/>
          <p:cNvSpPr txBox="1"/>
          <p:nvPr/>
        </p:nvSpPr>
        <p:spPr>
          <a:xfrm>
            <a:off x="3272100" y="1752675"/>
            <a:ext cx="1595400" cy="461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900"/>
              <a:t>StepLR scheduler improves our curves losses</a:t>
            </a:r>
            <a:endParaRPr sz="900"/>
          </a:p>
        </p:txBody>
      </p:sp>
      <p:cxnSp>
        <p:nvCxnSpPr>
          <p:cNvPr id="429" name="Google Shape;429;g238e5ef7b77_4_6"/>
          <p:cNvCxnSpPr>
            <a:stCxn id="428" idx="2"/>
            <a:endCxn id="426" idx="7"/>
          </p:cNvCxnSpPr>
          <p:nvPr/>
        </p:nvCxnSpPr>
        <p:spPr>
          <a:xfrm flipH="1">
            <a:off x="2158500" y="2214375"/>
            <a:ext cx="1911300" cy="194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38e5ef7b77_4_33"/>
          <p:cNvSpPr txBox="1"/>
          <p:nvPr>
            <p:ph type="title"/>
          </p:nvPr>
        </p:nvSpPr>
        <p:spPr>
          <a:xfrm>
            <a:off x="311550" y="199100"/>
            <a:ext cx="393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Results </a:t>
            </a:r>
            <a:r>
              <a:rPr lang="es">
                <a:solidFill>
                  <a:schemeClr val="accent5"/>
                </a:solidFill>
              </a:rPr>
              <a:t>Text-to-Image</a:t>
            </a:r>
            <a:endParaRPr>
              <a:solidFill>
                <a:schemeClr val="accent5"/>
              </a:solidFill>
            </a:endParaRPr>
          </a:p>
          <a:p>
            <a:pPr indent="0" lvl="0" marL="0" rtl="0" algn="l">
              <a:lnSpc>
                <a:spcPct val="100000"/>
              </a:lnSpc>
              <a:spcBef>
                <a:spcPts val="0"/>
              </a:spcBef>
              <a:spcAft>
                <a:spcPts val="0"/>
              </a:spcAft>
              <a:buSzPct val="250000"/>
              <a:buNone/>
            </a:pPr>
            <a:r>
              <a:t/>
            </a:r>
            <a:endParaRPr sz="1244">
              <a:solidFill>
                <a:schemeClr val="accent5"/>
              </a:solidFill>
            </a:endParaRPr>
          </a:p>
        </p:txBody>
      </p:sp>
      <p:pic>
        <p:nvPicPr>
          <p:cNvPr id="435" name="Google Shape;435;g238e5ef7b77_4_33"/>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36" name="Google Shape;436;g238e5ef7b77_4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37" name="Google Shape;437;g238e5ef7b77_4_33"/>
          <p:cNvSpPr txBox="1"/>
          <p:nvPr/>
        </p:nvSpPr>
        <p:spPr>
          <a:xfrm>
            <a:off x="2210100" y="31723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38" name="Google Shape;438;g238e5ef7b77_4_33"/>
          <p:cNvGraphicFramePr/>
          <p:nvPr/>
        </p:nvGraphicFramePr>
        <p:xfrm>
          <a:off x="193475" y="992210"/>
          <a:ext cx="3000000" cy="3000000"/>
        </p:xfrm>
        <a:graphic>
          <a:graphicData uri="http://schemas.openxmlformats.org/drawingml/2006/table">
            <a:tbl>
              <a:tblPr>
                <a:noFill/>
                <a:tableStyleId>{F680EDFE-BE63-4E8C-9568-24F3C2707D94}</a:tableStyleId>
              </a:tblPr>
              <a:tblGrid>
                <a:gridCol w="611200"/>
                <a:gridCol w="611200"/>
                <a:gridCol w="626600"/>
                <a:gridCol w="595800"/>
                <a:gridCol w="611200"/>
                <a:gridCol w="611200"/>
                <a:gridCol w="611200"/>
              </a:tblGrid>
              <a:tr h="243675">
                <a:tc>
                  <a:txBody>
                    <a:bodyPr/>
                    <a:lstStyle/>
                    <a:p>
                      <a:pPr indent="0" lvl="0" marL="0" rtl="0" algn="ctr">
                        <a:spcBef>
                          <a:spcPts val="0"/>
                        </a:spcBef>
                        <a:spcAft>
                          <a:spcPts val="0"/>
                        </a:spcAft>
                        <a:buNone/>
                      </a:pPr>
                      <a:r>
                        <a:rPr lang="es" sz="800"/>
                        <a:t>Samples</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Text Embedding</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Image Embedder</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mAP</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Top-1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Top-3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Top-5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215575">
                <a:tc rowSpan="4">
                  <a:txBody>
                    <a:bodyPr/>
                    <a:lstStyle/>
                    <a:p>
                      <a:pPr indent="0" lvl="0" marL="0" rtl="0" algn="ctr">
                        <a:spcBef>
                          <a:spcPts val="0"/>
                        </a:spcBef>
                        <a:spcAft>
                          <a:spcPts val="0"/>
                        </a:spcAft>
                        <a:buNone/>
                      </a:pPr>
                      <a:r>
                        <a:rPr lang="es" sz="800"/>
                        <a:t>100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800"/>
                        <a:t>0.27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0.50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800"/>
                        <a:t>0.59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0.40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s" sz="800"/>
                        <a:t>0.28</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0.49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s" sz="800"/>
                        <a:t>0.60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0.47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0.59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0.31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0.42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5575">
                <a:tc rowSpan="4">
                  <a:txBody>
                    <a:bodyPr/>
                    <a:lstStyle/>
                    <a:p>
                      <a:pPr indent="0" lvl="0" marL="0" rtl="0" algn="ctr">
                        <a:spcBef>
                          <a:spcPts val="0"/>
                        </a:spcBef>
                        <a:spcAft>
                          <a:spcPts val="0"/>
                        </a:spcAft>
                        <a:buNone/>
                      </a:pPr>
                      <a:r>
                        <a:rPr lang="es" sz="800"/>
                        <a:t>500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0.30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0.19</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0.39</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0.50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0.36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0.47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0.31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0.42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0.36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5575">
                <a:tc rowSpan="4">
                  <a:txBody>
                    <a:bodyPr/>
                    <a:lstStyle/>
                    <a:p>
                      <a:pPr indent="0" lvl="0" marL="0" rtl="0" algn="ctr">
                        <a:spcBef>
                          <a:spcPts val="0"/>
                        </a:spcBef>
                        <a:spcAft>
                          <a:spcPts val="0"/>
                        </a:spcAft>
                        <a:buNone/>
                      </a:pPr>
                      <a:r>
                        <a:rPr lang="es" sz="800"/>
                        <a:t>1000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0.23</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0.13</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0.30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0.41</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0.27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0.38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0.34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0.07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sp>
        <p:nvSpPr>
          <p:cNvPr id="439" name="Google Shape;439;g238e5ef7b77_4_33"/>
          <p:cNvSpPr txBox="1"/>
          <p:nvPr/>
        </p:nvSpPr>
        <p:spPr>
          <a:xfrm>
            <a:off x="193475" y="7029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0.1</a:t>
            </a:r>
            <a:endParaRPr sz="1100"/>
          </a:p>
        </p:txBody>
      </p:sp>
      <p:sp>
        <p:nvSpPr>
          <p:cNvPr id="440" name="Google Shape;440;g238e5ef7b77_4_33"/>
          <p:cNvSpPr txBox="1"/>
          <p:nvPr/>
        </p:nvSpPr>
        <p:spPr>
          <a:xfrm>
            <a:off x="4648200" y="717123"/>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1</a:t>
            </a:r>
            <a:endParaRPr sz="1100"/>
          </a:p>
        </p:txBody>
      </p:sp>
      <p:graphicFrame>
        <p:nvGraphicFramePr>
          <p:cNvPr id="441" name="Google Shape;441;g238e5ef7b77_4_33"/>
          <p:cNvGraphicFramePr/>
          <p:nvPr/>
        </p:nvGraphicFramePr>
        <p:xfrm>
          <a:off x="4648200" y="985985"/>
          <a:ext cx="3000000" cy="3000000"/>
        </p:xfrm>
        <a:graphic>
          <a:graphicData uri="http://schemas.openxmlformats.org/drawingml/2006/table">
            <a:tbl>
              <a:tblPr>
                <a:noFill/>
                <a:tableStyleId>{F680EDFE-BE63-4E8C-9568-24F3C2707D94}</a:tableStyleId>
              </a:tblPr>
              <a:tblGrid>
                <a:gridCol w="611200"/>
                <a:gridCol w="611200"/>
                <a:gridCol w="626600"/>
                <a:gridCol w="595800"/>
                <a:gridCol w="611200"/>
                <a:gridCol w="611200"/>
                <a:gridCol w="611200"/>
              </a:tblGrid>
              <a:tr h="243675">
                <a:tc>
                  <a:txBody>
                    <a:bodyPr/>
                    <a:lstStyle/>
                    <a:p>
                      <a:pPr indent="0" lvl="0" marL="0" rtl="0" algn="ctr">
                        <a:spcBef>
                          <a:spcPts val="0"/>
                        </a:spcBef>
                        <a:spcAft>
                          <a:spcPts val="0"/>
                        </a:spcAft>
                        <a:buNone/>
                      </a:pPr>
                      <a:r>
                        <a:rPr lang="es" sz="800"/>
                        <a:t>Samples</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Text Embedding</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Image Embedder</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mAP</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Top-1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Top-3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Top-5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215575">
                <a:tc rowSpan="4">
                  <a:txBody>
                    <a:bodyPr/>
                    <a:lstStyle/>
                    <a:p>
                      <a:pPr indent="0" lvl="0" marL="0" rtl="0" algn="ctr">
                        <a:spcBef>
                          <a:spcPts val="0"/>
                        </a:spcBef>
                        <a:spcAft>
                          <a:spcPts val="0"/>
                        </a:spcAft>
                        <a:buNone/>
                      </a:pPr>
                      <a:r>
                        <a:rPr lang="es" sz="800"/>
                        <a:t>100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0.41</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0.28</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0.52</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0.61</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0.25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0.48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0.58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0.46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0.58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0.42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0.53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5575">
                <a:tc rowSpan="4">
                  <a:txBody>
                    <a:bodyPr/>
                    <a:lstStyle/>
                    <a:p>
                      <a:pPr indent="0" lvl="0" marL="0" rtl="0" algn="ctr">
                        <a:spcBef>
                          <a:spcPts val="0"/>
                        </a:spcBef>
                        <a:spcAft>
                          <a:spcPts val="0"/>
                        </a:spcAft>
                        <a:buNone/>
                      </a:pPr>
                      <a:r>
                        <a:rPr lang="es" sz="800"/>
                        <a:t>500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0.29</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0.18</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0.37</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0.47</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0.30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0.42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0.37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a:t>
                      </a:r>
                      <a:r>
                        <a:rPr lang="es" sz="800"/>
                        <a:t>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a:t>
                      </a:r>
                      <a:r>
                        <a:rPr lang="es" sz="800"/>
                        <a:t>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0.3</a:t>
                      </a:r>
                      <a:r>
                        <a:rPr lang="es" sz="800"/>
                        <a:t>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5575">
                <a:tc rowSpan="4">
                  <a:txBody>
                    <a:bodyPr/>
                    <a:lstStyle/>
                    <a:p>
                      <a:pPr indent="0" lvl="0" marL="0" rtl="0" algn="ctr">
                        <a:spcBef>
                          <a:spcPts val="0"/>
                        </a:spcBef>
                        <a:spcAft>
                          <a:spcPts val="0"/>
                        </a:spcAft>
                        <a:buNone/>
                      </a:pPr>
                      <a:r>
                        <a:rPr lang="es" sz="800"/>
                        <a:t>1000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0.21</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0.12</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0.27</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0.37</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0.23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0.32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0.08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0.07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sp>
        <p:nvSpPr>
          <p:cNvPr id="442" name="Google Shape;442;g238e5ef7b77_4_33"/>
          <p:cNvSpPr txBox="1"/>
          <p:nvPr/>
        </p:nvSpPr>
        <p:spPr>
          <a:xfrm>
            <a:off x="191064" y="3891599"/>
            <a:ext cx="81483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In task B we decide to use </a:t>
            </a:r>
            <a:r>
              <a:rPr b="1" lang="es" sz="1100"/>
              <a:t>top accuracy</a:t>
            </a:r>
            <a:r>
              <a:rPr lang="es" sz="1100"/>
              <a:t>, not Prec@k, as there is only </a:t>
            </a:r>
            <a:r>
              <a:rPr b="1" lang="es" sz="1100"/>
              <a:t>one</a:t>
            </a:r>
            <a:r>
              <a:rPr lang="es" sz="1100"/>
              <a:t> correct solution.</a:t>
            </a:r>
            <a:endParaRPr sz="1100"/>
          </a:p>
          <a:p>
            <a:pPr indent="-298450" lvl="0" marL="457200" rtl="0" algn="l">
              <a:spcBef>
                <a:spcPts val="0"/>
              </a:spcBef>
              <a:spcAft>
                <a:spcPts val="0"/>
              </a:spcAft>
              <a:buSzPts val="1100"/>
              <a:buChar char="-"/>
            </a:pPr>
            <a:r>
              <a:rPr lang="es" sz="1100"/>
              <a:t>With 100 samples, </a:t>
            </a:r>
            <a:r>
              <a:rPr b="1" lang="es" sz="1100"/>
              <a:t>margin 1</a:t>
            </a:r>
            <a:r>
              <a:rPr lang="es" sz="1100"/>
              <a:t> is </a:t>
            </a:r>
            <a:r>
              <a:rPr b="1" lang="es" sz="1100"/>
              <a:t>better</a:t>
            </a:r>
            <a:r>
              <a:rPr lang="es" sz="1100"/>
              <a:t> than margin 0.1.</a:t>
            </a:r>
            <a:endParaRPr sz="1100"/>
          </a:p>
          <a:p>
            <a:pPr indent="-298450" lvl="0" marL="457200" rtl="0" algn="l">
              <a:spcBef>
                <a:spcPts val="0"/>
              </a:spcBef>
              <a:spcAft>
                <a:spcPts val="0"/>
              </a:spcAft>
              <a:buSzPts val="1100"/>
              <a:buChar char="-"/>
            </a:pPr>
            <a:r>
              <a:rPr lang="es" sz="1100"/>
              <a:t>With 500 and 1000 samples, </a:t>
            </a:r>
            <a:r>
              <a:rPr b="1" lang="es" sz="1100"/>
              <a:t>margin 0.1</a:t>
            </a:r>
            <a:r>
              <a:rPr lang="es" sz="1100"/>
              <a:t> still performs best.</a:t>
            </a:r>
            <a:endParaRPr sz="1100"/>
          </a:p>
          <a:p>
            <a:pPr indent="-298450" lvl="0" marL="457200" rtl="0" algn="l">
              <a:spcBef>
                <a:spcPts val="0"/>
              </a:spcBef>
              <a:spcAft>
                <a:spcPts val="0"/>
              </a:spcAft>
              <a:buSzPts val="1100"/>
              <a:buChar char="-"/>
            </a:pPr>
            <a:r>
              <a:rPr lang="es" sz="1100"/>
              <a:t>Good results in Top-5 accuracy, considering the difficulty of the task.</a:t>
            </a:r>
            <a:endParaRPr sz="1100"/>
          </a:p>
          <a:p>
            <a:pPr indent="-298450" lvl="0" marL="457200" rtl="0" algn="l">
              <a:spcBef>
                <a:spcPts val="0"/>
              </a:spcBef>
              <a:spcAft>
                <a:spcPts val="0"/>
              </a:spcAft>
              <a:buSzPts val="1100"/>
              <a:buChar char="-"/>
            </a:pPr>
            <a:r>
              <a:rPr lang="es" sz="1100"/>
              <a:t>Overall, </a:t>
            </a:r>
            <a:r>
              <a:rPr b="1" lang="es" sz="1100"/>
              <a:t>margin 0.1 is the best choice</a:t>
            </a:r>
            <a:r>
              <a:rPr lang="es" sz="1100"/>
              <a:t> for both Task A and Task B.</a:t>
            </a:r>
            <a:endParaRPr sz="1100"/>
          </a:p>
          <a:p>
            <a:pPr indent="0" lvl="0" marL="0" rtl="0" algn="l">
              <a:spcBef>
                <a:spcPts val="0"/>
              </a:spcBef>
              <a:spcAft>
                <a:spcPts val="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38e5ef7b77_4_94"/>
          <p:cNvSpPr txBox="1"/>
          <p:nvPr>
            <p:ph type="title"/>
          </p:nvPr>
        </p:nvSpPr>
        <p:spPr>
          <a:xfrm>
            <a:off x="311550" y="199100"/>
            <a:ext cx="393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Results Text-to-Image</a:t>
            </a:r>
            <a:endParaRPr>
              <a:solidFill>
                <a:schemeClr val="accent5"/>
              </a:solidFill>
            </a:endParaRPr>
          </a:p>
          <a:p>
            <a:pPr indent="0" lvl="0" marL="0" rtl="0" algn="l">
              <a:lnSpc>
                <a:spcPct val="100000"/>
              </a:lnSpc>
              <a:spcBef>
                <a:spcPts val="0"/>
              </a:spcBef>
              <a:spcAft>
                <a:spcPts val="0"/>
              </a:spcAft>
              <a:buSzPct val="250000"/>
              <a:buNone/>
            </a:pPr>
            <a:r>
              <a:t/>
            </a:r>
            <a:endParaRPr sz="1244">
              <a:solidFill>
                <a:schemeClr val="accent5"/>
              </a:solidFill>
            </a:endParaRPr>
          </a:p>
        </p:txBody>
      </p:sp>
      <p:pic>
        <p:nvPicPr>
          <p:cNvPr id="448" name="Google Shape;448;g238e5ef7b77_4_9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49" name="Google Shape;449;g238e5ef7b77_4_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50" name="Google Shape;450;g238e5ef7b77_4_94"/>
          <p:cNvSpPr txBox="1"/>
          <p:nvPr/>
        </p:nvSpPr>
        <p:spPr>
          <a:xfrm>
            <a:off x="2210100" y="31723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51" name="Google Shape;451;g238e5ef7b77_4_94"/>
          <p:cNvGraphicFramePr/>
          <p:nvPr/>
        </p:nvGraphicFramePr>
        <p:xfrm>
          <a:off x="193475" y="992210"/>
          <a:ext cx="3000000" cy="3000000"/>
        </p:xfrm>
        <a:graphic>
          <a:graphicData uri="http://schemas.openxmlformats.org/drawingml/2006/table">
            <a:tbl>
              <a:tblPr>
                <a:noFill/>
                <a:tableStyleId>{F680EDFE-BE63-4E8C-9568-24F3C2707D94}</a:tableStyleId>
              </a:tblPr>
              <a:tblGrid>
                <a:gridCol w="611200"/>
                <a:gridCol w="611200"/>
                <a:gridCol w="626600"/>
                <a:gridCol w="595800"/>
                <a:gridCol w="611200"/>
                <a:gridCol w="611200"/>
                <a:gridCol w="611200"/>
              </a:tblGrid>
              <a:tr h="243675">
                <a:tc>
                  <a:txBody>
                    <a:bodyPr/>
                    <a:lstStyle/>
                    <a:p>
                      <a:pPr indent="0" lvl="0" marL="0" rtl="0" algn="ctr">
                        <a:spcBef>
                          <a:spcPts val="0"/>
                        </a:spcBef>
                        <a:spcAft>
                          <a:spcPts val="0"/>
                        </a:spcAft>
                        <a:buNone/>
                      </a:pPr>
                      <a:r>
                        <a:rPr lang="es" sz="800"/>
                        <a:t>Samples</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Text Embedding</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Image Embedder</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mAP</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Top-1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Top-3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t>Top-5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215575">
                <a:tc rowSpan="4">
                  <a:txBody>
                    <a:bodyPr/>
                    <a:lstStyle/>
                    <a:p>
                      <a:pPr indent="0" lvl="0" marL="0" rtl="0" algn="ctr">
                        <a:spcBef>
                          <a:spcPts val="0"/>
                        </a:spcBef>
                        <a:spcAft>
                          <a:spcPts val="0"/>
                        </a:spcAft>
                        <a:buNone/>
                      </a:pPr>
                      <a:r>
                        <a:rPr lang="es" sz="800"/>
                        <a:t>100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800"/>
                        <a:t>0.27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0.50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800"/>
                        <a:t>0.59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0.40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s" sz="800"/>
                        <a:t>0.28</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0.49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s" sz="800"/>
                        <a:t>0.60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0.47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0.59</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0.32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0.31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0.42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5575">
                <a:tc rowSpan="4">
                  <a:txBody>
                    <a:bodyPr/>
                    <a:lstStyle/>
                    <a:p>
                      <a:pPr indent="0" lvl="0" marL="0" rtl="0" algn="ctr">
                        <a:spcBef>
                          <a:spcPts val="0"/>
                        </a:spcBef>
                        <a:spcAft>
                          <a:spcPts val="0"/>
                        </a:spcAft>
                        <a:buNone/>
                      </a:pPr>
                      <a:r>
                        <a:rPr lang="es" sz="800"/>
                        <a:t>500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0.30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0.19</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0.39</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0.50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0.36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0.47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0.15</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0.31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0.42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0.12</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0.36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5575">
                <a:tc rowSpan="4">
                  <a:txBody>
                    <a:bodyPr/>
                    <a:lstStyle/>
                    <a:p>
                      <a:pPr indent="0" lvl="0" marL="0" rtl="0" algn="ctr">
                        <a:spcBef>
                          <a:spcPts val="0"/>
                        </a:spcBef>
                        <a:spcAft>
                          <a:spcPts val="0"/>
                        </a:spcAft>
                        <a:buNone/>
                      </a:pPr>
                      <a:r>
                        <a:rPr lang="es" sz="800"/>
                        <a:t>1000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t>FastText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t>0.23</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0.13</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0.30</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t>0.41</a:t>
                      </a:r>
                      <a:endParaRPr b="1"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0.21</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0.13</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0.27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t>0.38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t>BERT</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RESNET50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0.10</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0.24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t>0.34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t>FasterRCNN</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t>0.14</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0.07</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0.18</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t>0.26</a:t>
                      </a:r>
                      <a:endParaRPr sz="800"/>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sp>
        <p:nvSpPr>
          <p:cNvPr id="452" name="Google Shape;452;g238e5ef7b77_4_94"/>
          <p:cNvSpPr txBox="1"/>
          <p:nvPr/>
        </p:nvSpPr>
        <p:spPr>
          <a:xfrm>
            <a:off x="193475" y="702900"/>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0.1</a:t>
            </a:r>
            <a:endParaRPr sz="1100"/>
          </a:p>
        </p:txBody>
      </p:sp>
      <p:sp>
        <p:nvSpPr>
          <p:cNvPr id="453" name="Google Shape;453;g238e5ef7b77_4_94"/>
          <p:cNvSpPr txBox="1"/>
          <p:nvPr/>
        </p:nvSpPr>
        <p:spPr>
          <a:xfrm>
            <a:off x="4648200" y="717123"/>
            <a:ext cx="849300" cy="2058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100"/>
              <a:t>Margin 1</a:t>
            </a:r>
            <a:endParaRPr sz="1100"/>
          </a:p>
        </p:txBody>
      </p:sp>
      <p:graphicFrame>
        <p:nvGraphicFramePr>
          <p:cNvPr id="454" name="Google Shape;454;g238e5ef7b77_4_94"/>
          <p:cNvGraphicFramePr/>
          <p:nvPr/>
        </p:nvGraphicFramePr>
        <p:xfrm>
          <a:off x="4648200" y="985985"/>
          <a:ext cx="3000000" cy="3000000"/>
        </p:xfrm>
        <a:graphic>
          <a:graphicData uri="http://schemas.openxmlformats.org/drawingml/2006/table">
            <a:tbl>
              <a:tblPr>
                <a:noFill/>
                <a:tableStyleId>{F680EDFE-BE63-4E8C-9568-24F3C2707D94}</a:tableStyleId>
              </a:tblPr>
              <a:tblGrid>
                <a:gridCol w="611200"/>
                <a:gridCol w="611200"/>
                <a:gridCol w="626600"/>
                <a:gridCol w="595800"/>
                <a:gridCol w="611200"/>
                <a:gridCol w="611200"/>
                <a:gridCol w="611200"/>
              </a:tblGrid>
              <a:tr h="243675">
                <a:tc>
                  <a:txBody>
                    <a:bodyPr/>
                    <a:lstStyle/>
                    <a:p>
                      <a:pPr indent="0" lvl="0" marL="0" rtl="0" algn="ctr">
                        <a:spcBef>
                          <a:spcPts val="0"/>
                        </a:spcBef>
                        <a:spcAft>
                          <a:spcPts val="0"/>
                        </a:spcAft>
                        <a:buNone/>
                      </a:pPr>
                      <a:r>
                        <a:rPr lang="es" sz="800">
                          <a:solidFill>
                            <a:srgbClr val="CCCCCC"/>
                          </a:solidFill>
                        </a:rPr>
                        <a:t>Samples</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CCCCCC"/>
                          </a:solidFill>
                        </a:rPr>
                        <a:t>Text Embedding</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CCCCCC"/>
                          </a:solidFill>
                        </a:rPr>
                        <a:t>Image Embedder</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CCCCCC"/>
                          </a:solidFill>
                        </a:rPr>
                        <a:t>mAP</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CCCCCC"/>
                          </a:solidFill>
                        </a:rPr>
                        <a:t>Top-1</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CCCCCC"/>
                          </a:solidFill>
                        </a:rPr>
                        <a:t>Top-3</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800">
                          <a:solidFill>
                            <a:srgbClr val="CCCCCC"/>
                          </a:solidFill>
                        </a:rPr>
                        <a:t>Top-5</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215575">
                <a:tc rowSpan="4">
                  <a:txBody>
                    <a:bodyPr/>
                    <a:lstStyle/>
                    <a:p>
                      <a:pPr indent="0" lvl="0" marL="0" rtl="0" algn="ctr">
                        <a:spcBef>
                          <a:spcPts val="0"/>
                        </a:spcBef>
                        <a:spcAft>
                          <a:spcPts val="0"/>
                        </a:spcAft>
                        <a:buNone/>
                      </a:pPr>
                      <a:r>
                        <a:rPr lang="es" sz="800">
                          <a:solidFill>
                            <a:srgbClr val="CCCCCC"/>
                          </a:solidFill>
                        </a:rPr>
                        <a:t>100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solidFill>
                            <a:srgbClr val="CCCCCC"/>
                          </a:solidFill>
                        </a:rPr>
                        <a:t>FastText</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RESNET50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solidFill>
                            <a:srgbClr val="CCCCCC"/>
                          </a:solidFill>
                        </a:rPr>
                        <a:t>0.41</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CCCCCC"/>
                          </a:solidFill>
                        </a:rPr>
                        <a:t>0.28</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CCCCCC"/>
                          </a:solidFill>
                        </a:rPr>
                        <a:t>0.52</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CCCCCC"/>
                          </a:solidFill>
                        </a:rPr>
                        <a:t>0.61</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solidFill>
                            <a:srgbClr val="CCCCCC"/>
                          </a:solidFill>
                        </a:rPr>
                        <a:t>FasterRCNN</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0.37</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CCCCCC"/>
                          </a:solidFill>
                        </a:rPr>
                        <a:t>0.25</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CCCCCC"/>
                          </a:solidFill>
                        </a:rPr>
                        <a:t>0.48</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CCCCCC"/>
                          </a:solidFill>
                        </a:rPr>
                        <a:t>0.58</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solidFill>
                            <a:srgbClr val="CCCCCC"/>
                          </a:solidFill>
                        </a:rPr>
                        <a:t>BERT</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RESNET50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0.36</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CCCCCC"/>
                          </a:solidFill>
                        </a:rPr>
                        <a:t>0.24</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CCCCCC"/>
                          </a:solidFill>
                        </a:rPr>
                        <a:t>0.46</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CCCCCC"/>
                          </a:solidFill>
                        </a:rPr>
                        <a:t>0.58</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solidFill>
                            <a:srgbClr val="CCCCCC"/>
                          </a:solidFill>
                        </a:rPr>
                        <a:t>FasterRCNN</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0.32</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CCCCCC"/>
                          </a:solidFill>
                        </a:rPr>
                        <a:t>0.21</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CCCCCC"/>
                          </a:solidFill>
                        </a:rPr>
                        <a:t>0.42</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CCCCCC"/>
                          </a:solidFill>
                        </a:rPr>
                        <a:t>0.53</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5575">
                <a:tc rowSpan="4">
                  <a:txBody>
                    <a:bodyPr/>
                    <a:lstStyle/>
                    <a:p>
                      <a:pPr indent="0" lvl="0" marL="0" rtl="0" algn="ctr">
                        <a:spcBef>
                          <a:spcPts val="0"/>
                        </a:spcBef>
                        <a:spcAft>
                          <a:spcPts val="0"/>
                        </a:spcAft>
                        <a:buNone/>
                      </a:pPr>
                      <a:r>
                        <a:rPr lang="es" sz="800">
                          <a:solidFill>
                            <a:srgbClr val="CCCCCC"/>
                          </a:solidFill>
                        </a:rPr>
                        <a:t>500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solidFill>
                            <a:srgbClr val="CCCCCC"/>
                          </a:solidFill>
                        </a:rPr>
                        <a:t>FastText</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RESNET50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solidFill>
                            <a:srgbClr val="CCCCCC"/>
                          </a:solidFill>
                        </a:rPr>
                        <a:t>0.29</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CCCCCC"/>
                          </a:solidFill>
                        </a:rPr>
                        <a:t>0.18</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CCCCCC"/>
                          </a:solidFill>
                        </a:rPr>
                        <a:t>0.37</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CCCCCC"/>
                          </a:solidFill>
                        </a:rPr>
                        <a:t>0.47</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solidFill>
                            <a:srgbClr val="CCCCCC"/>
                          </a:solidFill>
                        </a:rPr>
                        <a:t>FasterRCNN</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0.24</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CCCCCC"/>
                          </a:solidFill>
                        </a:rPr>
                        <a:t>0.14</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CCCCCC"/>
                          </a:solidFill>
                        </a:rPr>
                        <a:t>0.30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CCCCCC"/>
                          </a:solidFill>
                        </a:rPr>
                        <a:t>0.42</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solidFill>
                            <a:srgbClr val="CCCCCC"/>
                          </a:solidFill>
                        </a:rPr>
                        <a:t>BERT</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RESNET50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0.21</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CCCCCC"/>
                          </a:solidFill>
                        </a:rPr>
                        <a:t>0.12</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CCCCCC"/>
                          </a:solidFill>
                        </a:rPr>
                        <a:t>0.28</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CCCCCC"/>
                          </a:solidFill>
                        </a:rPr>
                        <a:t>0.37</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solidFill>
                            <a:srgbClr val="CCCCCC"/>
                          </a:solidFill>
                        </a:rPr>
                        <a:t>FasterRCNN</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0.18</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CCCCCC"/>
                          </a:solidFill>
                        </a:rPr>
                        <a:t>0.10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CCCCCC"/>
                          </a:solidFill>
                        </a:rPr>
                        <a:t>0.24</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CCCCCC"/>
                          </a:solidFill>
                        </a:rPr>
                        <a:t>0.34</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r h="215575">
                <a:tc rowSpan="4">
                  <a:txBody>
                    <a:bodyPr/>
                    <a:lstStyle/>
                    <a:p>
                      <a:pPr indent="0" lvl="0" marL="0" rtl="0" algn="ctr">
                        <a:spcBef>
                          <a:spcPts val="0"/>
                        </a:spcBef>
                        <a:spcAft>
                          <a:spcPts val="0"/>
                        </a:spcAft>
                        <a:buNone/>
                      </a:pPr>
                      <a:r>
                        <a:rPr lang="es" sz="800">
                          <a:solidFill>
                            <a:srgbClr val="CCCCCC"/>
                          </a:solidFill>
                        </a:rPr>
                        <a:t>1000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lang="es" sz="800">
                          <a:solidFill>
                            <a:srgbClr val="CCCCCC"/>
                          </a:solidFill>
                        </a:rPr>
                        <a:t>FastText</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RESNET50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 sz="800">
                          <a:solidFill>
                            <a:srgbClr val="CCCCCC"/>
                          </a:solidFill>
                        </a:rPr>
                        <a:t>0.21</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CCCCCC"/>
                          </a:solidFill>
                        </a:rPr>
                        <a:t>0.12</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CCCCCC"/>
                          </a:solidFill>
                        </a:rPr>
                        <a:t>0.27</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800">
                          <a:solidFill>
                            <a:srgbClr val="CCCCCC"/>
                          </a:solidFill>
                        </a:rPr>
                        <a:t>0.37</a:t>
                      </a:r>
                      <a:endParaRPr b="1"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r>
              <a:tr h="215575">
                <a:tc vMerge="1"/>
                <a:tc vMerge="1"/>
                <a:tc>
                  <a:txBody>
                    <a:bodyPr/>
                    <a:lstStyle/>
                    <a:p>
                      <a:pPr indent="0" lvl="0" marL="0" rtl="0" algn="ctr">
                        <a:spcBef>
                          <a:spcPts val="0"/>
                        </a:spcBef>
                        <a:spcAft>
                          <a:spcPts val="0"/>
                        </a:spcAft>
                        <a:buNone/>
                      </a:pPr>
                      <a:r>
                        <a:rPr lang="es" sz="800">
                          <a:solidFill>
                            <a:srgbClr val="CCCCCC"/>
                          </a:solidFill>
                        </a:rPr>
                        <a:t>FasterRCNN</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0.18</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CCCCCC"/>
                          </a:solidFill>
                        </a:rPr>
                        <a:t>0.10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CCCCCC"/>
                          </a:solidFill>
                        </a:rPr>
                        <a:t>0.23</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800">
                          <a:solidFill>
                            <a:srgbClr val="CCCCCC"/>
                          </a:solidFill>
                        </a:rPr>
                        <a:t>0.32</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15575">
                <a:tc vMerge="1"/>
                <a:tc rowSpan="2">
                  <a:txBody>
                    <a:bodyPr/>
                    <a:lstStyle/>
                    <a:p>
                      <a:pPr indent="0" lvl="0" marL="0" rtl="0" algn="ctr">
                        <a:spcBef>
                          <a:spcPts val="0"/>
                        </a:spcBef>
                        <a:spcAft>
                          <a:spcPts val="0"/>
                        </a:spcAft>
                        <a:buNone/>
                      </a:pPr>
                      <a:r>
                        <a:rPr lang="es" sz="800">
                          <a:solidFill>
                            <a:srgbClr val="CCCCCC"/>
                          </a:solidFill>
                        </a:rPr>
                        <a:t>BERT</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RESNET50</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0.15</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CCCCCC"/>
                          </a:solidFill>
                        </a:rPr>
                        <a:t>0.08</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CCCCCC"/>
                          </a:solidFill>
                        </a:rPr>
                        <a:t>0.19</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800">
                          <a:solidFill>
                            <a:srgbClr val="CCCCCC"/>
                          </a:solidFill>
                        </a:rPr>
                        <a:t>0.28</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215575">
                <a:tc vMerge="1"/>
                <a:tc vMerge="1"/>
                <a:tc>
                  <a:txBody>
                    <a:bodyPr/>
                    <a:lstStyle/>
                    <a:p>
                      <a:pPr indent="0" lvl="0" marL="0" rtl="0" algn="ctr">
                        <a:spcBef>
                          <a:spcPts val="0"/>
                        </a:spcBef>
                        <a:spcAft>
                          <a:spcPts val="0"/>
                        </a:spcAft>
                        <a:buNone/>
                      </a:pPr>
                      <a:r>
                        <a:rPr lang="es" sz="800">
                          <a:solidFill>
                            <a:srgbClr val="CCCCCC"/>
                          </a:solidFill>
                        </a:rPr>
                        <a:t>FasterRCNN</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sz="800">
                          <a:solidFill>
                            <a:srgbClr val="CCCCCC"/>
                          </a:solidFill>
                        </a:rPr>
                        <a:t>0.14</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CCCCCC"/>
                          </a:solidFill>
                        </a:rPr>
                        <a:t>0.07</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CCCCCC"/>
                          </a:solidFill>
                        </a:rPr>
                        <a:t>0.18</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800">
                          <a:solidFill>
                            <a:srgbClr val="CCCCCC"/>
                          </a:solidFill>
                        </a:rPr>
                        <a:t>0.26</a:t>
                      </a:r>
                      <a:endParaRPr sz="800">
                        <a:solidFill>
                          <a:srgbClr val="CCCCCC"/>
                        </a:solidFill>
                      </a:endParaRPr>
                    </a:p>
                  </a:txBody>
                  <a:tcPr marT="18000" marB="18000" marR="18000" marL="180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sp>
        <p:nvSpPr>
          <p:cNvPr id="455" name="Google Shape;455;g238e5ef7b77_4_94"/>
          <p:cNvSpPr txBox="1"/>
          <p:nvPr/>
        </p:nvSpPr>
        <p:spPr>
          <a:xfrm>
            <a:off x="191064" y="3891599"/>
            <a:ext cx="81483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In task B we decide to use </a:t>
            </a:r>
            <a:r>
              <a:rPr b="1" lang="es" sz="1100"/>
              <a:t>top accuracy</a:t>
            </a:r>
            <a:r>
              <a:rPr lang="es" sz="1100"/>
              <a:t>, not Prec@k, as there is only </a:t>
            </a:r>
            <a:r>
              <a:rPr b="1" lang="es" sz="1100"/>
              <a:t>one</a:t>
            </a:r>
            <a:r>
              <a:rPr lang="es" sz="1100"/>
              <a:t> correct solution.</a:t>
            </a:r>
            <a:endParaRPr sz="1100"/>
          </a:p>
          <a:p>
            <a:pPr indent="-298450" lvl="0" marL="457200" rtl="0" algn="l">
              <a:spcBef>
                <a:spcPts val="0"/>
              </a:spcBef>
              <a:spcAft>
                <a:spcPts val="0"/>
              </a:spcAft>
              <a:buSzPts val="1100"/>
              <a:buChar char="-"/>
            </a:pPr>
            <a:r>
              <a:rPr lang="es" sz="1100"/>
              <a:t>With 100 samples, </a:t>
            </a:r>
            <a:r>
              <a:rPr b="1" lang="es" sz="1100"/>
              <a:t>margin 1</a:t>
            </a:r>
            <a:r>
              <a:rPr lang="es" sz="1100"/>
              <a:t> is </a:t>
            </a:r>
            <a:r>
              <a:rPr b="1" lang="es" sz="1100"/>
              <a:t>better</a:t>
            </a:r>
            <a:r>
              <a:rPr lang="es" sz="1100"/>
              <a:t> than margin 0.1.</a:t>
            </a:r>
            <a:endParaRPr sz="1100"/>
          </a:p>
          <a:p>
            <a:pPr indent="-298450" lvl="0" marL="457200" rtl="0" algn="l">
              <a:spcBef>
                <a:spcPts val="0"/>
              </a:spcBef>
              <a:spcAft>
                <a:spcPts val="0"/>
              </a:spcAft>
              <a:buSzPts val="1100"/>
              <a:buChar char="-"/>
            </a:pPr>
            <a:r>
              <a:rPr lang="es" sz="1100"/>
              <a:t>With 500 and 1000 samples, </a:t>
            </a:r>
            <a:r>
              <a:rPr b="1" lang="es" sz="1100"/>
              <a:t>margin 0.1</a:t>
            </a:r>
            <a:r>
              <a:rPr lang="es" sz="1100"/>
              <a:t> still performs best.</a:t>
            </a:r>
            <a:endParaRPr sz="1100"/>
          </a:p>
          <a:p>
            <a:pPr indent="-298450" lvl="0" marL="457200" rtl="0" algn="l">
              <a:spcBef>
                <a:spcPts val="0"/>
              </a:spcBef>
              <a:spcAft>
                <a:spcPts val="0"/>
              </a:spcAft>
              <a:buSzPts val="1100"/>
              <a:buChar char="-"/>
            </a:pPr>
            <a:r>
              <a:rPr lang="es" sz="1100"/>
              <a:t>Good results in Top-5 accuracy, considering the difficulty of the task.</a:t>
            </a:r>
            <a:endParaRPr sz="1100"/>
          </a:p>
          <a:p>
            <a:pPr indent="-298450" lvl="0" marL="457200" rtl="0" algn="l">
              <a:spcBef>
                <a:spcPts val="0"/>
              </a:spcBef>
              <a:spcAft>
                <a:spcPts val="0"/>
              </a:spcAft>
              <a:buSzPts val="1100"/>
              <a:buChar char="-"/>
            </a:pPr>
            <a:r>
              <a:rPr lang="es" sz="1100"/>
              <a:t>Overall, </a:t>
            </a:r>
            <a:r>
              <a:rPr b="1" lang="es" sz="1100"/>
              <a:t>margin 0.1 is the best choice</a:t>
            </a:r>
            <a:r>
              <a:rPr lang="es" sz="1100"/>
              <a:t> for both Task A and Task B.</a:t>
            </a:r>
            <a:endParaRPr sz="1100"/>
          </a:p>
          <a:p>
            <a:pPr indent="0" lvl="0" marL="0" rtl="0" algn="l">
              <a:spcBef>
                <a:spcPts val="0"/>
              </a:spcBef>
              <a:spcAft>
                <a:spcPts val="0"/>
              </a:spcAft>
              <a:buNone/>
            </a:pPr>
            <a:r>
              <a:t/>
            </a:r>
            <a:endParaRPr sz="1100"/>
          </a:p>
        </p:txBody>
      </p:sp>
      <p:cxnSp>
        <p:nvCxnSpPr>
          <p:cNvPr id="456" name="Google Shape;456;g238e5ef7b77_4_94"/>
          <p:cNvCxnSpPr/>
          <p:nvPr/>
        </p:nvCxnSpPr>
        <p:spPr>
          <a:xfrm>
            <a:off x="4620950" y="537500"/>
            <a:ext cx="4382100" cy="353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g238e5ef7b77_4_48"/>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62" name="Google Shape;462;g238e5ef7b77_4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463" name="Google Shape;463;g238e5ef7b77_4_48"/>
          <p:cNvPicPr preferRelativeResize="0"/>
          <p:nvPr/>
        </p:nvPicPr>
        <p:blipFill>
          <a:blip r:embed="rId4">
            <a:alphaModFix/>
          </a:blip>
          <a:stretch>
            <a:fillRect/>
          </a:stretch>
        </p:blipFill>
        <p:spPr>
          <a:xfrm>
            <a:off x="6442251" y="1383363"/>
            <a:ext cx="1676400" cy="933450"/>
          </a:xfrm>
          <a:prstGeom prst="rect">
            <a:avLst/>
          </a:prstGeom>
          <a:noFill/>
          <a:ln>
            <a:noFill/>
          </a:ln>
        </p:spPr>
      </p:pic>
      <p:sp>
        <p:nvSpPr>
          <p:cNvPr id="464" name="Google Shape;464;g238e5ef7b77_4_48"/>
          <p:cNvSpPr txBox="1"/>
          <p:nvPr/>
        </p:nvSpPr>
        <p:spPr>
          <a:xfrm>
            <a:off x="1853330" y="793725"/>
            <a:ext cx="59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mAP</a:t>
            </a:r>
            <a:endParaRPr sz="1200"/>
          </a:p>
        </p:txBody>
      </p:sp>
      <p:sp>
        <p:nvSpPr>
          <p:cNvPr id="465" name="Google Shape;465;g238e5ef7b77_4_48"/>
          <p:cNvSpPr txBox="1"/>
          <p:nvPr/>
        </p:nvSpPr>
        <p:spPr>
          <a:xfrm>
            <a:off x="4635601" y="793725"/>
            <a:ext cx="67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Top-</a:t>
            </a:r>
            <a:r>
              <a:rPr lang="es" sz="1200"/>
              <a:t>1</a:t>
            </a:r>
            <a:endParaRPr sz="1200"/>
          </a:p>
        </p:txBody>
      </p:sp>
      <p:sp>
        <p:nvSpPr>
          <p:cNvPr id="466" name="Google Shape;466;g238e5ef7b77_4_48"/>
          <p:cNvSpPr txBox="1"/>
          <p:nvPr/>
        </p:nvSpPr>
        <p:spPr>
          <a:xfrm>
            <a:off x="495325" y="3574050"/>
            <a:ext cx="7812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s"/>
              <a:t>FastText + FasterRCNN</a:t>
            </a:r>
            <a:r>
              <a:rPr lang="es"/>
              <a:t> appears to be superior to other models but upon increasing the number of samples, </a:t>
            </a:r>
            <a:r>
              <a:rPr b="1" lang="es"/>
              <a:t>FastText + ResNet50</a:t>
            </a:r>
            <a:r>
              <a:rPr lang="es"/>
              <a:t> emerges as </a:t>
            </a:r>
            <a:r>
              <a:rPr b="1" lang="es"/>
              <a:t>the best model</a:t>
            </a:r>
            <a:endParaRPr b="1"/>
          </a:p>
          <a:p>
            <a:pPr indent="-317500" lvl="0" marL="457200" rtl="0" algn="l">
              <a:spcBef>
                <a:spcPts val="0"/>
              </a:spcBef>
              <a:spcAft>
                <a:spcPts val="0"/>
              </a:spcAft>
              <a:buSzPts val="1400"/>
              <a:buChar char="-"/>
            </a:pPr>
            <a:r>
              <a:rPr b="1" lang="es"/>
              <a:t>Consistent</a:t>
            </a:r>
            <a:r>
              <a:rPr lang="es"/>
              <a:t> with findings in </a:t>
            </a:r>
            <a:r>
              <a:rPr b="1" lang="es"/>
              <a:t>Task A</a:t>
            </a:r>
            <a:endParaRPr b="1"/>
          </a:p>
          <a:p>
            <a:pPr indent="-317500" lvl="0" marL="457200" rtl="0" algn="l">
              <a:spcBef>
                <a:spcPts val="0"/>
              </a:spcBef>
              <a:spcAft>
                <a:spcPts val="0"/>
              </a:spcAft>
              <a:buSzPts val="1400"/>
              <a:buChar char="-"/>
            </a:pPr>
            <a:r>
              <a:rPr lang="es"/>
              <a:t>Importance of evaluating models across varying sample sizes</a:t>
            </a:r>
            <a:endParaRPr/>
          </a:p>
          <a:p>
            <a:pPr indent="0" lvl="0" marL="0" rtl="0" algn="l">
              <a:spcBef>
                <a:spcPts val="0"/>
              </a:spcBef>
              <a:spcAft>
                <a:spcPts val="0"/>
              </a:spcAft>
              <a:buNone/>
            </a:pPr>
            <a:r>
              <a:t/>
            </a:r>
            <a:endParaRPr/>
          </a:p>
        </p:txBody>
      </p:sp>
      <p:sp>
        <p:nvSpPr>
          <p:cNvPr id="467" name="Google Shape;467;g238e5ef7b77_4_48"/>
          <p:cNvSpPr txBox="1"/>
          <p:nvPr>
            <p:ph type="title"/>
          </p:nvPr>
        </p:nvSpPr>
        <p:spPr>
          <a:xfrm>
            <a:off x="311550" y="199100"/>
            <a:ext cx="5645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Results </a:t>
            </a:r>
            <a:r>
              <a:rPr lang="es">
                <a:solidFill>
                  <a:schemeClr val="accent5"/>
                </a:solidFill>
              </a:rPr>
              <a:t>Text-to-Image</a:t>
            </a:r>
            <a:endParaRPr>
              <a:solidFill>
                <a:schemeClr val="accent5"/>
              </a:solidFill>
            </a:endParaRPr>
          </a:p>
          <a:p>
            <a:pPr indent="0" lvl="0" marL="0" rtl="0" algn="l">
              <a:lnSpc>
                <a:spcPct val="100000"/>
              </a:lnSpc>
              <a:spcBef>
                <a:spcPts val="0"/>
              </a:spcBef>
              <a:spcAft>
                <a:spcPts val="0"/>
              </a:spcAft>
              <a:buSzPct val="250000"/>
              <a:buNone/>
            </a:pPr>
            <a:r>
              <a:t/>
            </a:r>
            <a:endParaRPr sz="1244">
              <a:solidFill>
                <a:schemeClr val="accent5"/>
              </a:solidFill>
            </a:endParaRPr>
          </a:p>
        </p:txBody>
      </p:sp>
      <p:pic>
        <p:nvPicPr>
          <p:cNvPr id="468" name="Google Shape;468;g238e5ef7b77_4_48"/>
          <p:cNvPicPr preferRelativeResize="0"/>
          <p:nvPr/>
        </p:nvPicPr>
        <p:blipFill>
          <a:blip r:embed="rId5">
            <a:alphaModFix/>
          </a:blip>
          <a:stretch>
            <a:fillRect/>
          </a:stretch>
        </p:blipFill>
        <p:spPr>
          <a:xfrm>
            <a:off x="578025" y="1066050"/>
            <a:ext cx="2899201" cy="2408325"/>
          </a:xfrm>
          <a:prstGeom prst="rect">
            <a:avLst/>
          </a:prstGeom>
          <a:noFill/>
          <a:ln>
            <a:noFill/>
          </a:ln>
        </p:spPr>
      </p:pic>
      <p:pic>
        <p:nvPicPr>
          <p:cNvPr id="469" name="Google Shape;469;g238e5ef7b77_4_48"/>
          <p:cNvPicPr preferRelativeResize="0"/>
          <p:nvPr/>
        </p:nvPicPr>
        <p:blipFill>
          <a:blip r:embed="rId6">
            <a:alphaModFix/>
          </a:blip>
          <a:stretch>
            <a:fillRect/>
          </a:stretch>
        </p:blipFill>
        <p:spPr>
          <a:xfrm>
            <a:off x="3477225" y="1066038"/>
            <a:ext cx="2899199" cy="2275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g238e238375f_1_36"/>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75" name="Google Shape;475;g238e238375f_1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76" name="Google Shape;476;g238e238375f_1_36"/>
          <p:cNvSpPr txBox="1"/>
          <p:nvPr/>
        </p:nvSpPr>
        <p:spPr>
          <a:xfrm>
            <a:off x="408625" y="1122650"/>
            <a:ext cx="45708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1" i="0" lang="es" sz="1000" u="none" cap="none" strike="noStrike">
                <a:solidFill>
                  <a:srgbClr val="000000"/>
                </a:solidFill>
                <a:latin typeface="Arial"/>
                <a:ea typeface="Arial"/>
                <a:cs typeface="Arial"/>
                <a:sym typeface="Arial"/>
              </a:rPr>
              <a:t>Qualitative results (</a:t>
            </a:r>
            <a:r>
              <a:rPr b="1" i="0" lang="es" sz="1000" u="none" cap="none" strike="noStrike">
                <a:solidFill>
                  <a:srgbClr val="6AA84F"/>
                </a:solidFill>
                <a:latin typeface="Arial"/>
                <a:ea typeface="Arial"/>
                <a:cs typeface="Arial"/>
                <a:sym typeface="Arial"/>
              </a:rPr>
              <a:t>GOOD CASE</a:t>
            </a:r>
            <a:r>
              <a:rPr b="1" i="0" lang="es"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accent5"/>
                </a:solidFill>
              </a:rPr>
              <a:t>Query Caption: A small closed toilet in a cramped space.</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Best 5 retrieved images in order from most similar to less (from left to right):</a:t>
            </a:r>
            <a:endParaRPr sz="1000"/>
          </a:p>
        </p:txBody>
      </p:sp>
      <p:sp>
        <p:nvSpPr>
          <p:cNvPr id="477" name="Google Shape;477;g238e238375f_1_36"/>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Results Text-to-Image with FastText + Resnet50</a:t>
            </a:r>
            <a:endParaRPr>
              <a:solidFill>
                <a:schemeClr val="accent5"/>
              </a:solidFill>
            </a:endParaRPr>
          </a:p>
        </p:txBody>
      </p:sp>
      <p:sp>
        <p:nvSpPr>
          <p:cNvPr id="478" name="Google Shape;478;g238e238375f_1_36"/>
          <p:cNvSpPr txBox="1"/>
          <p:nvPr/>
        </p:nvSpPr>
        <p:spPr>
          <a:xfrm>
            <a:off x="505650" y="4221225"/>
            <a:ext cx="796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The system is able to retrieve images containing the main word, toilet, and most of the images are also in a cramped space.</a:t>
            </a:r>
            <a:endParaRPr sz="1000"/>
          </a:p>
        </p:txBody>
      </p:sp>
      <p:pic>
        <p:nvPicPr>
          <p:cNvPr id="479" name="Google Shape;479;g238e238375f_1_36"/>
          <p:cNvPicPr preferRelativeResize="0"/>
          <p:nvPr/>
        </p:nvPicPr>
        <p:blipFill rotWithShape="1">
          <a:blip r:embed="rId4">
            <a:alphaModFix/>
          </a:blip>
          <a:srcRect b="3319" l="13872" r="16065" t="8395"/>
          <a:stretch/>
        </p:blipFill>
        <p:spPr>
          <a:xfrm>
            <a:off x="447850" y="2614600"/>
            <a:ext cx="1552250" cy="1466875"/>
          </a:xfrm>
          <a:prstGeom prst="rect">
            <a:avLst/>
          </a:prstGeom>
          <a:noFill/>
          <a:ln>
            <a:noFill/>
          </a:ln>
        </p:spPr>
      </p:pic>
      <p:pic>
        <p:nvPicPr>
          <p:cNvPr id="480" name="Google Shape;480;g238e238375f_1_36"/>
          <p:cNvPicPr preferRelativeResize="0"/>
          <p:nvPr/>
        </p:nvPicPr>
        <p:blipFill rotWithShape="1">
          <a:blip r:embed="rId5">
            <a:alphaModFix/>
          </a:blip>
          <a:srcRect b="3459" l="13367" r="16205" t="8052"/>
          <a:stretch/>
        </p:blipFill>
        <p:spPr>
          <a:xfrm>
            <a:off x="2141113" y="2616656"/>
            <a:ext cx="1552250" cy="1462758"/>
          </a:xfrm>
          <a:prstGeom prst="rect">
            <a:avLst/>
          </a:prstGeom>
          <a:noFill/>
          <a:ln>
            <a:noFill/>
          </a:ln>
        </p:spPr>
      </p:pic>
      <p:pic>
        <p:nvPicPr>
          <p:cNvPr id="481" name="Google Shape;481;g238e238375f_1_36"/>
          <p:cNvPicPr preferRelativeResize="0"/>
          <p:nvPr/>
        </p:nvPicPr>
        <p:blipFill rotWithShape="1">
          <a:blip r:embed="rId6">
            <a:alphaModFix/>
          </a:blip>
          <a:srcRect b="3181" l="14141" r="16740" t="8432"/>
          <a:stretch/>
        </p:blipFill>
        <p:spPr>
          <a:xfrm>
            <a:off x="3914975" y="2637177"/>
            <a:ext cx="1482387" cy="1421711"/>
          </a:xfrm>
          <a:prstGeom prst="rect">
            <a:avLst/>
          </a:prstGeom>
          <a:noFill/>
          <a:ln>
            <a:noFill/>
          </a:ln>
        </p:spPr>
      </p:pic>
      <p:pic>
        <p:nvPicPr>
          <p:cNvPr id="482" name="Google Shape;482;g238e238375f_1_36"/>
          <p:cNvPicPr preferRelativeResize="0"/>
          <p:nvPr/>
        </p:nvPicPr>
        <p:blipFill rotWithShape="1">
          <a:blip r:embed="rId7">
            <a:alphaModFix/>
          </a:blip>
          <a:srcRect b="3748" l="15414" r="17507" t="7203"/>
          <a:stretch/>
        </p:blipFill>
        <p:spPr>
          <a:xfrm>
            <a:off x="5618987" y="2655075"/>
            <a:ext cx="1391918" cy="1385924"/>
          </a:xfrm>
          <a:prstGeom prst="rect">
            <a:avLst/>
          </a:prstGeom>
          <a:noFill/>
          <a:ln>
            <a:noFill/>
          </a:ln>
        </p:spPr>
      </p:pic>
      <p:pic>
        <p:nvPicPr>
          <p:cNvPr id="483" name="Google Shape;483;g238e238375f_1_36"/>
          <p:cNvPicPr preferRelativeResize="0"/>
          <p:nvPr/>
        </p:nvPicPr>
        <p:blipFill rotWithShape="1">
          <a:blip r:embed="rId8">
            <a:alphaModFix/>
          </a:blip>
          <a:srcRect b="3382" l="15354" r="16706" t="8058"/>
          <a:stretch/>
        </p:blipFill>
        <p:spPr>
          <a:xfrm>
            <a:off x="7275625" y="2667650"/>
            <a:ext cx="1391925" cy="1360784"/>
          </a:xfrm>
          <a:prstGeom prst="rect">
            <a:avLst/>
          </a:prstGeom>
          <a:noFill/>
          <a:ln>
            <a:noFill/>
          </a:ln>
        </p:spPr>
      </p:pic>
      <p:pic>
        <p:nvPicPr>
          <p:cNvPr id="484" name="Google Shape;484;g238e238375f_1_36"/>
          <p:cNvPicPr preferRelativeResize="0"/>
          <p:nvPr/>
        </p:nvPicPr>
        <p:blipFill rotWithShape="1">
          <a:blip r:embed="rId9">
            <a:alphaModFix/>
          </a:blip>
          <a:srcRect b="5191" l="16012" r="18551" t="9983"/>
          <a:stretch/>
        </p:blipFill>
        <p:spPr>
          <a:xfrm>
            <a:off x="7631800" y="318150"/>
            <a:ext cx="1081350" cy="1051225"/>
          </a:xfrm>
          <a:prstGeom prst="rect">
            <a:avLst/>
          </a:prstGeom>
          <a:noFill/>
          <a:ln>
            <a:noFill/>
          </a:ln>
        </p:spPr>
      </p:pic>
      <p:sp>
        <p:nvSpPr>
          <p:cNvPr id="485" name="Google Shape;485;g238e238375f_1_36"/>
          <p:cNvSpPr txBox="1"/>
          <p:nvPr/>
        </p:nvSpPr>
        <p:spPr>
          <a:xfrm>
            <a:off x="7668675" y="60725"/>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GT image:</a:t>
            </a:r>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g238e238375f_1_49"/>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91" name="Google Shape;491;g238e238375f_1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92" name="Google Shape;492;g238e238375f_1_49"/>
          <p:cNvSpPr txBox="1"/>
          <p:nvPr/>
        </p:nvSpPr>
        <p:spPr>
          <a:xfrm>
            <a:off x="408625" y="1122650"/>
            <a:ext cx="45708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1" i="0" lang="es" sz="1000" u="none" cap="none" strike="noStrike">
                <a:solidFill>
                  <a:srgbClr val="000000"/>
                </a:solidFill>
                <a:latin typeface="Arial"/>
                <a:ea typeface="Arial"/>
                <a:cs typeface="Arial"/>
                <a:sym typeface="Arial"/>
              </a:rPr>
              <a:t>Qualitative results (</a:t>
            </a:r>
            <a:r>
              <a:rPr b="1" i="0" lang="es" sz="1000" u="none" cap="none" strike="noStrike">
                <a:solidFill>
                  <a:srgbClr val="CC0000"/>
                </a:solidFill>
                <a:latin typeface="Arial"/>
                <a:ea typeface="Arial"/>
                <a:cs typeface="Arial"/>
                <a:sym typeface="Arial"/>
              </a:rPr>
              <a:t>BAD CASE</a:t>
            </a:r>
            <a:r>
              <a:rPr b="1" i="0" lang="es"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accent5"/>
                </a:solidFill>
              </a:rPr>
              <a:t>Query Caption: </a:t>
            </a:r>
            <a:r>
              <a:rPr lang="es" sz="1000">
                <a:solidFill>
                  <a:schemeClr val="accent5"/>
                </a:solidFill>
              </a:rPr>
              <a:t>Office space with office equipment on desktop.</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Best 5 retrieved images in order from most similar to less (from left to right):</a:t>
            </a:r>
            <a:endParaRPr sz="1000"/>
          </a:p>
        </p:txBody>
      </p:sp>
      <p:sp>
        <p:nvSpPr>
          <p:cNvPr id="493" name="Google Shape;493;g238e238375f_1_49"/>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Results Text-to-Image with FastText + Resnet50</a:t>
            </a:r>
            <a:endParaRPr>
              <a:solidFill>
                <a:schemeClr val="accent5"/>
              </a:solidFill>
            </a:endParaRPr>
          </a:p>
        </p:txBody>
      </p:sp>
      <p:sp>
        <p:nvSpPr>
          <p:cNvPr id="494" name="Google Shape;494;g238e238375f_1_49"/>
          <p:cNvSpPr txBox="1"/>
          <p:nvPr/>
        </p:nvSpPr>
        <p:spPr>
          <a:xfrm>
            <a:off x="505650" y="4202050"/>
            <a:ext cx="796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Using </a:t>
            </a:r>
            <a:r>
              <a:rPr b="1" lang="es" sz="1000"/>
              <a:t>FastText</a:t>
            </a:r>
            <a:r>
              <a:rPr lang="es" sz="1000"/>
              <a:t>, even the worst case among all the ones we have observed is still quite good, because all the 5 retrieved images contain office equipment. Moreover, the first 3 images are indeed exactly what the caption says, and very similar to the GT image, specially the first retrieved image. The problem is the 4th retrieved image, that contains office equipment but in a bed, not on a desktop.</a:t>
            </a:r>
            <a:endParaRPr sz="1000"/>
          </a:p>
        </p:txBody>
      </p:sp>
      <p:sp>
        <p:nvSpPr>
          <p:cNvPr id="495" name="Google Shape;495;g238e238375f_1_49"/>
          <p:cNvSpPr txBox="1"/>
          <p:nvPr/>
        </p:nvSpPr>
        <p:spPr>
          <a:xfrm>
            <a:off x="7668675" y="60725"/>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GT image:</a:t>
            </a:r>
            <a:endParaRPr sz="900"/>
          </a:p>
        </p:txBody>
      </p:sp>
      <p:pic>
        <p:nvPicPr>
          <p:cNvPr id="496" name="Google Shape;496;g238e238375f_1_49"/>
          <p:cNvPicPr preferRelativeResize="0"/>
          <p:nvPr/>
        </p:nvPicPr>
        <p:blipFill rotWithShape="1">
          <a:blip r:embed="rId4">
            <a:alphaModFix/>
          </a:blip>
          <a:srcRect b="3569" l="15775" r="16834" t="9360"/>
          <a:stretch/>
        </p:blipFill>
        <p:spPr>
          <a:xfrm>
            <a:off x="7622200" y="318150"/>
            <a:ext cx="1081350" cy="1047875"/>
          </a:xfrm>
          <a:prstGeom prst="rect">
            <a:avLst/>
          </a:prstGeom>
          <a:noFill/>
          <a:ln>
            <a:noFill/>
          </a:ln>
        </p:spPr>
      </p:pic>
      <p:pic>
        <p:nvPicPr>
          <p:cNvPr id="497" name="Google Shape;497;g238e238375f_1_49"/>
          <p:cNvPicPr preferRelativeResize="0"/>
          <p:nvPr/>
        </p:nvPicPr>
        <p:blipFill rotWithShape="1">
          <a:blip r:embed="rId5">
            <a:alphaModFix/>
          </a:blip>
          <a:srcRect b="3574" l="15605" r="16927" t="9020"/>
          <a:stretch/>
        </p:blipFill>
        <p:spPr>
          <a:xfrm>
            <a:off x="385675" y="2577325"/>
            <a:ext cx="1541022" cy="1497376"/>
          </a:xfrm>
          <a:prstGeom prst="rect">
            <a:avLst/>
          </a:prstGeom>
          <a:noFill/>
          <a:ln>
            <a:noFill/>
          </a:ln>
        </p:spPr>
      </p:pic>
      <p:pic>
        <p:nvPicPr>
          <p:cNvPr id="498" name="Google Shape;498;g238e238375f_1_49"/>
          <p:cNvPicPr preferRelativeResize="0"/>
          <p:nvPr/>
        </p:nvPicPr>
        <p:blipFill rotWithShape="1">
          <a:blip r:embed="rId6">
            <a:alphaModFix/>
          </a:blip>
          <a:srcRect b="5188" l="15684" r="18247" t="10301"/>
          <a:stretch/>
        </p:blipFill>
        <p:spPr>
          <a:xfrm>
            <a:off x="2128650" y="2596112"/>
            <a:ext cx="1521693" cy="1459800"/>
          </a:xfrm>
          <a:prstGeom prst="rect">
            <a:avLst/>
          </a:prstGeom>
          <a:noFill/>
          <a:ln>
            <a:noFill/>
          </a:ln>
        </p:spPr>
      </p:pic>
      <p:pic>
        <p:nvPicPr>
          <p:cNvPr id="499" name="Google Shape;499;g238e238375f_1_49"/>
          <p:cNvPicPr preferRelativeResize="0"/>
          <p:nvPr/>
        </p:nvPicPr>
        <p:blipFill rotWithShape="1">
          <a:blip r:embed="rId7">
            <a:alphaModFix/>
          </a:blip>
          <a:srcRect b="4955" l="14687" r="17909" t="9902"/>
          <a:stretch/>
        </p:blipFill>
        <p:spPr>
          <a:xfrm>
            <a:off x="3850525" y="2596099"/>
            <a:ext cx="1541026" cy="1459812"/>
          </a:xfrm>
          <a:prstGeom prst="rect">
            <a:avLst/>
          </a:prstGeom>
          <a:noFill/>
          <a:ln>
            <a:noFill/>
          </a:ln>
        </p:spPr>
      </p:pic>
      <p:pic>
        <p:nvPicPr>
          <p:cNvPr id="500" name="Google Shape;500;g238e238375f_1_49"/>
          <p:cNvPicPr preferRelativeResize="0"/>
          <p:nvPr/>
        </p:nvPicPr>
        <p:blipFill rotWithShape="1">
          <a:blip r:embed="rId8">
            <a:alphaModFix/>
          </a:blip>
          <a:srcRect b="4449" l="16361" r="17745" t="10138"/>
          <a:stretch/>
        </p:blipFill>
        <p:spPr>
          <a:xfrm>
            <a:off x="5614250" y="2565500"/>
            <a:ext cx="1501662" cy="1459800"/>
          </a:xfrm>
          <a:prstGeom prst="rect">
            <a:avLst/>
          </a:prstGeom>
          <a:noFill/>
          <a:ln>
            <a:noFill/>
          </a:ln>
        </p:spPr>
      </p:pic>
      <p:pic>
        <p:nvPicPr>
          <p:cNvPr id="501" name="Google Shape;501;g238e238375f_1_49"/>
          <p:cNvPicPr preferRelativeResize="0"/>
          <p:nvPr/>
        </p:nvPicPr>
        <p:blipFill rotWithShape="1">
          <a:blip r:embed="rId9">
            <a:alphaModFix/>
          </a:blip>
          <a:srcRect b="4638" l="15667" r="17887" t="8161"/>
          <a:stretch/>
        </p:blipFill>
        <p:spPr>
          <a:xfrm>
            <a:off x="7315375" y="2580800"/>
            <a:ext cx="1452115" cy="1429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g238e238375f_1_0"/>
          <p:cNvPicPr preferRelativeResize="0"/>
          <p:nvPr/>
        </p:nvPicPr>
        <p:blipFill rotWithShape="1">
          <a:blip r:embed="rId3">
            <a:alphaModFix/>
          </a:blip>
          <a:srcRect b="5191" l="16012" r="18551" t="9983"/>
          <a:stretch/>
        </p:blipFill>
        <p:spPr>
          <a:xfrm>
            <a:off x="7631800" y="318150"/>
            <a:ext cx="1081350" cy="1051225"/>
          </a:xfrm>
          <a:prstGeom prst="rect">
            <a:avLst/>
          </a:prstGeom>
          <a:noFill/>
          <a:ln>
            <a:noFill/>
          </a:ln>
        </p:spPr>
      </p:pic>
      <p:pic>
        <p:nvPicPr>
          <p:cNvPr id="507" name="Google Shape;507;g238e238375f_1_0"/>
          <p:cNvPicPr preferRelativeResize="0"/>
          <p:nvPr/>
        </p:nvPicPr>
        <p:blipFill rotWithShape="1">
          <a:blip r:embed="rId4">
            <a:alphaModFix/>
          </a:blip>
          <a:srcRect b="0" l="0" r="0" t="0"/>
          <a:stretch/>
        </p:blipFill>
        <p:spPr>
          <a:xfrm>
            <a:off x="0" y="4935825"/>
            <a:ext cx="8307277" cy="207675"/>
          </a:xfrm>
          <a:prstGeom prst="rect">
            <a:avLst/>
          </a:prstGeom>
          <a:noFill/>
          <a:ln>
            <a:noFill/>
          </a:ln>
        </p:spPr>
      </p:pic>
      <p:sp>
        <p:nvSpPr>
          <p:cNvPr id="508" name="Google Shape;508;g238e238375f_1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509" name="Google Shape;509;g238e238375f_1_0"/>
          <p:cNvSpPr txBox="1"/>
          <p:nvPr/>
        </p:nvSpPr>
        <p:spPr>
          <a:xfrm>
            <a:off x="408625" y="1122650"/>
            <a:ext cx="45708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1" i="0" lang="es" sz="1000" u="none" cap="none" strike="noStrike">
                <a:solidFill>
                  <a:srgbClr val="000000"/>
                </a:solidFill>
                <a:latin typeface="Arial"/>
                <a:ea typeface="Arial"/>
                <a:cs typeface="Arial"/>
                <a:sym typeface="Arial"/>
              </a:rPr>
              <a:t>Qualitative results (</a:t>
            </a:r>
            <a:r>
              <a:rPr b="1" i="0" lang="es" sz="1000" u="none" cap="none" strike="noStrike">
                <a:solidFill>
                  <a:srgbClr val="6AA84F"/>
                </a:solidFill>
                <a:latin typeface="Arial"/>
                <a:ea typeface="Arial"/>
                <a:cs typeface="Arial"/>
                <a:sym typeface="Arial"/>
              </a:rPr>
              <a:t>GOOD CASE</a:t>
            </a:r>
            <a:r>
              <a:rPr b="1" i="0" lang="es"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accent5"/>
                </a:solidFill>
              </a:rPr>
              <a:t>Query Caption: A small closed toilet in a cramped space.</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Best 5 retrieved images in order from most similar to less (from left to right):</a:t>
            </a:r>
            <a:endParaRPr sz="1000"/>
          </a:p>
        </p:txBody>
      </p:sp>
      <p:pic>
        <p:nvPicPr>
          <p:cNvPr id="510" name="Google Shape;510;g238e238375f_1_0"/>
          <p:cNvPicPr preferRelativeResize="0"/>
          <p:nvPr/>
        </p:nvPicPr>
        <p:blipFill rotWithShape="1">
          <a:blip r:embed="rId5">
            <a:alphaModFix/>
          </a:blip>
          <a:srcRect b="2106" l="14139" r="15758" t="7074"/>
          <a:stretch/>
        </p:blipFill>
        <p:spPr>
          <a:xfrm>
            <a:off x="524862" y="2519002"/>
            <a:ext cx="1475240" cy="1567985"/>
          </a:xfrm>
          <a:prstGeom prst="rect">
            <a:avLst/>
          </a:prstGeom>
          <a:noFill/>
          <a:ln>
            <a:noFill/>
          </a:ln>
        </p:spPr>
      </p:pic>
      <p:pic>
        <p:nvPicPr>
          <p:cNvPr id="511" name="Google Shape;511;g238e238375f_1_0"/>
          <p:cNvPicPr preferRelativeResize="0"/>
          <p:nvPr/>
        </p:nvPicPr>
        <p:blipFill rotWithShape="1">
          <a:blip r:embed="rId6">
            <a:alphaModFix/>
          </a:blip>
          <a:srcRect b="1530" l="14503" r="13590" t="9509"/>
          <a:stretch/>
        </p:blipFill>
        <p:spPr>
          <a:xfrm>
            <a:off x="3834375" y="2599350"/>
            <a:ext cx="1475250" cy="1497376"/>
          </a:xfrm>
          <a:prstGeom prst="rect">
            <a:avLst/>
          </a:prstGeom>
          <a:noFill/>
          <a:ln>
            <a:noFill/>
          </a:ln>
        </p:spPr>
      </p:pic>
      <p:pic>
        <p:nvPicPr>
          <p:cNvPr id="512" name="Google Shape;512;g238e238375f_1_0"/>
          <p:cNvPicPr preferRelativeResize="0"/>
          <p:nvPr/>
        </p:nvPicPr>
        <p:blipFill rotWithShape="1">
          <a:blip r:embed="rId7">
            <a:alphaModFix/>
          </a:blip>
          <a:srcRect b="2576" l="13840" r="16082" t="4745"/>
          <a:stretch/>
        </p:blipFill>
        <p:spPr>
          <a:xfrm>
            <a:off x="2194671" y="2519000"/>
            <a:ext cx="1445130" cy="1567985"/>
          </a:xfrm>
          <a:prstGeom prst="rect">
            <a:avLst/>
          </a:prstGeom>
          <a:noFill/>
          <a:ln>
            <a:noFill/>
          </a:ln>
        </p:spPr>
      </p:pic>
      <p:pic>
        <p:nvPicPr>
          <p:cNvPr id="513" name="Google Shape;513;g238e238375f_1_0"/>
          <p:cNvPicPr preferRelativeResize="0"/>
          <p:nvPr/>
        </p:nvPicPr>
        <p:blipFill rotWithShape="1">
          <a:blip r:embed="rId8">
            <a:alphaModFix/>
          </a:blip>
          <a:srcRect b="0" l="15155" r="15831" t="8725"/>
          <a:stretch/>
        </p:blipFill>
        <p:spPr>
          <a:xfrm>
            <a:off x="5570075" y="2599350"/>
            <a:ext cx="1445125" cy="1497376"/>
          </a:xfrm>
          <a:prstGeom prst="rect">
            <a:avLst/>
          </a:prstGeom>
          <a:noFill/>
          <a:ln>
            <a:noFill/>
          </a:ln>
        </p:spPr>
      </p:pic>
      <p:pic>
        <p:nvPicPr>
          <p:cNvPr id="514" name="Google Shape;514;g238e238375f_1_0"/>
          <p:cNvPicPr preferRelativeResize="0"/>
          <p:nvPr/>
        </p:nvPicPr>
        <p:blipFill rotWithShape="1">
          <a:blip r:embed="rId9">
            <a:alphaModFix/>
          </a:blip>
          <a:srcRect b="0" l="15419" r="16474" t="9543"/>
          <a:stretch/>
        </p:blipFill>
        <p:spPr>
          <a:xfrm>
            <a:off x="7275650" y="2599349"/>
            <a:ext cx="1445099" cy="1497376"/>
          </a:xfrm>
          <a:prstGeom prst="rect">
            <a:avLst/>
          </a:prstGeom>
          <a:noFill/>
          <a:ln>
            <a:noFill/>
          </a:ln>
        </p:spPr>
      </p:pic>
      <p:sp>
        <p:nvSpPr>
          <p:cNvPr id="515" name="Google Shape;515;g238e238375f_1_0"/>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Results Text-to-Image with BERT + Resnet50</a:t>
            </a:r>
            <a:endParaRPr>
              <a:solidFill>
                <a:schemeClr val="accent5"/>
              </a:solidFill>
            </a:endParaRPr>
          </a:p>
        </p:txBody>
      </p:sp>
      <p:sp>
        <p:nvSpPr>
          <p:cNvPr id="516" name="Google Shape;516;g238e238375f_1_0"/>
          <p:cNvSpPr txBox="1"/>
          <p:nvPr/>
        </p:nvSpPr>
        <p:spPr>
          <a:xfrm>
            <a:off x="505650" y="4221225"/>
            <a:ext cx="796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The system is able to retrieve images containing the main word, toilet, and the 3 first images are also in a cramped space.</a:t>
            </a:r>
            <a:endParaRPr sz="1000"/>
          </a:p>
        </p:txBody>
      </p:sp>
      <p:sp>
        <p:nvSpPr>
          <p:cNvPr id="517" name="Google Shape;517;g238e238375f_1_0"/>
          <p:cNvSpPr txBox="1"/>
          <p:nvPr/>
        </p:nvSpPr>
        <p:spPr>
          <a:xfrm>
            <a:off x="7668675" y="60725"/>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GT image:</a:t>
            </a:r>
            <a:endParaRPr sz="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g238e238375f_1_1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23" name="Google Shape;523;g238e238375f_1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524" name="Google Shape;524;g238e238375f_1_14"/>
          <p:cNvSpPr txBox="1"/>
          <p:nvPr/>
        </p:nvSpPr>
        <p:spPr>
          <a:xfrm>
            <a:off x="408625" y="1122650"/>
            <a:ext cx="45708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1" i="0" lang="es" sz="1000" u="none" cap="none" strike="noStrike">
                <a:solidFill>
                  <a:srgbClr val="000000"/>
                </a:solidFill>
                <a:latin typeface="Arial"/>
                <a:ea typeface="Arial"/>
                <a:cs typeface="Arial"/>
                <a:sym typeface="Arial"/>
              </a:rPr>
              <a:t>Qualitative results (</a:t>
            </a:r>
            <a:r>
              <a:rPr b="1" i="0" lang="es" sz="1000" u="none" cap="none" strike="noStrike">
                <a:solidFill>
                  <a:srgbClr val="CC0000"/>
                </a:solidFill>
                <a:latin typeface="Arial"/>
                <a:ea typeface="Arial"/>
                <a:cs typeface="Arial"/>
                <a:sym typeface="Arial"/>
              </a:rPr>
              <a:t>BAD CASE</a:t>
            </a:r>
            <a:r>
              <a:rPr b="1" i="0" lang="es" sz="1000" u="none" cap="none" strike="noStrike">
                <a:solidFill>
                  <a:srgbClr val="000000"/>
                </a:solidFill>
                <a:latin typeface="Arial"/>
                <a:ea typeface="Arial"/>
                <a:cs typeface="Arial"/>
                <a:sym typeface="Arial"/>
              </a:rPr>
              <a:t>):</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lang="es" sz="1000">
                <a:solidFill>
                  <a:schemeClr val="accent5"/>
                </a:solidFill>
              </a:rPr>
              <a:t>Query Caption: </a:t>
            </a:r>
            <a:r>
              <a:rPr lang="es" sz="1000">
                <a:solidFill>
                  <a:schemeClr val="accent5"/>
                </a:solidFill>
              </a:rPr>
              <a:t>Rows of motor bikes and helmets in a city</a:t>
            </a:r>
            <a:r>
              <a:rPr lang="es" sz="1000">
                <a:solidFill>
                  <a:schemeClr val="accent5"/>
                </a:solidFill>
              </a:rPr>
              <a:t>.</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Best 5 retrieved images in order from most similar to less (from left to right):</a:t>
            </a:r>
            <a:endParaRPr sz="1000"/>
          </a:p>
        </p:txBody>
      </p:sp>
      <p:sp>
        <p:nvSpPr>
          <p:cNvPr id="525" name="Google Shape;525;g238e238375f_1_14"/>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Results Text-to-Image with BERT + </a:t>
            </a:r>
            <a:r>
              <a:rPr lang="es">
                <a:solidFill>
                  <a:schemeClr val="accent5"/>
                </a:solidFill>
              </a:rPr>
              <a:t>Resnet50</a:t>
            </a:r>
            <a:endParaRPr>
              <a:solidFill>
                <a:schemeClr val="accent5"/>
              </a:solidFill>
            </a:endParaRPr>
          </a:p>
        </p:txBody>
      </p:sp>
      <p:pic>
        <p:nvPicPr>
          <p:cNvPr id="526" name="Google Shape;526;g238e238375f_1_14"/>
          <p:cNvPicPr preferRelativeResize="0"/>
          <p:nvPr/>
        </p:nvPicPr>
        <p:blipFill rotWithShape="1">
          <a:blip r:embed="rId4">
            <a:alphaModFix/>
          </a:blip>
          <a:srcRect b="4793" l="15607" r="17946" t="10071"/>
          <a:stretch/>
        </p:blipFill>
        <p:spPr>
          <a:xfrm>
            <a:off x="476925" y="2594175"/>
            <a:ext cx="1523174" cy="1463678"/>
          </a:xfrm>
          <a:prstGeom prst="rect">
            <a:avLst/>
          </a:prstGeom>
          <a:noFill/>
          <a:ln>
            <a:noFill/>
          </a:ln>
        </p:spPr>
      </p:pic>
      <p:pic>
        <p:nvPicPr>
          <p:cNvPr id="527" name="Google Shape;527;g238e238375f_1_14"/>
          <p:cNvPicPr preferRelativeResize="0"/>
          <p:nvPr/>
        </p:nvPicPr>
        <p:blipFill rotWithShape="1">
          <a:blip r:embed="rId5">
            <a:alphaModFix/>
          </a:blip>
          <a:srcRect b="4337" l="15932" r="16754" t="9774"/>
          <a:stretch/>
        </p:blipFill>
        <p:spPr>
          <a:xfrm>
            <a:off x="2134875" y="2577325"/>
            <a:ext cx="1564725" cy="1497376"/>
          </a:xfrm>
          <a:prstGeom prst="rect">
            <a:avLst/>
          </a:prstGeom>
          <a:noFill/>
          <a:ln>
            <a:noFill/>
          </a:ln>
        </p:spPr>
      </p:pic>
      <p:pic>
        <p:nvPicPr>
          <p:cNvPr id="528" name="Google Shape;528;g238e238375f_1_14"/>
          <p:cNvPicPr preferRelativeResize="0"/>
          <p:nvPr/>
        </p:nvPicPr>
        <p:blipFill rotWithShape="1">
          <a:blip r:embed="rId6">
            <a:alphaModFix/>
          </a:blip>
          <a:srcRect b="4447" l="15886" r="18142" t="9189"/>
          <a:stretch/>
        </p:blipFill>
        <p:spPr>
          <a:xfrm>
            <a:off x="3907775" y="2612237"/>
            <a:ext cx="1454125" cy="1427548"/>
          </a:xfrm>
          <a:prstGeom prst="rect">
            <a:avLst/>
          </a:prstGeom>
          <a:noFill/>
          <a:ln>
            <a:noFill/>
          </a:ln>
        </p:spPr>
      </p:pic>
      <p:pic>
        <p:nvPicPr>
          <p:cNvPr id="529" name="Google Shape;529;g238e238375f_1_14"/>
          <p:cNvPicPr preferRelativeResize="0"/>
          <p:nvPr/>
        </p:nvPicPr>
        <p:blipFill rotWithShape="1">
          <a:blip r:embed="rId7">
            <a:alphaModFix/>
          </a:blip>
          <a:srcRect b="3903" l="15432" r="17177" t="8759"/>
          <a:stretch/>
        </p:blipFill>
        <p:spPr>
          <a:xfrm>
            <a:off x="5591713" y="2619312"/>
            <a:ext cx="1454125" cy="1413397"/>
          </a:xfrm>
          <a:prstGeom prst="rect">
            <a:avLst/>
          </a:prstGeom>
          <a:noFill/>
          <a:ln>
            <a:noFill/>
          </a:ln>
        </p:spPr>
      </p:pic>
      <p:pic>
        <p:nvPicPr>
          <p:cNvPr id="530" name="Google Shape;530;g238e238375f_1_14"/>
          <p:cNvPicPr preferRelativeResize="0"/>
          <p:nvPr/>
        </p:nvPicPr>
        <p:blipFill rotWithShape="1">
          <a:blip r:embed="rId8">
            <a:alphaModFix/>
          </a:blip>
          <a:srcRect b="3966" l="15852" r="17145" t="8283"/>
          <a:stretch/>
        </p:blipFill>
        <p:spPr>
          <a:xfrm>
            <a:off x="7275650" y="2619325"/>
            <a:ext cx="1438709" cy="1413376"/>
          </a:xfrm>
          <a:prstGeom prst="rect">
            <a:avLst/>
          </a:prstGeom>
          <a:noFill/>
          <a:ln>
            <a:noFill/>
          </a:ln>
        </p:spPr>
      </p:pic>
      <p:sp>
        <p:nvSpPr>
          <p:cNvPr id="531" name="Google Shape;531;g238e238375f_1_14"/>
          <p:cNvSpPr txBox="1"/>
          <p:nvPr/>
        </p:nvSpPr>
        <p:spPr>
          <a:xfrm>
            <a:off x="505650" y="4202050"/>
            <a:ext cx="796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In this case the system is able to retrieve images with motor bikes, but also with cars, since they appear together in almost all environments (the city, that is also a word contained in the caption).</a:t>
            </a:r>
            <a:endParaRPr sz="1000"/>
          </a:p>
        </p:txBody>
      </p:sp>
      <p:pic>
        <p:nvPicPr>
          <p:cNvPr id="532" name="Google Shape;532;g238e238375f_1_14"/>
          <p:cNvPicPr preferRelativeResize="0"/>
          <p:nvPr/>
        </p:nvPicPr>
        <p:blipFill rotWithShape="1">
          <a:blip r:embed="rId9">
            <a:alphaModFix/>
          </a:blip>
          <a:srcRect b="3357" l="14418" r="16957" t="5642"/>
          <a:stretch/>
        </p:blipFill>
        <p:spPr>
          <a:xfrm>
            <a:off x="7603050" y="271622"/>
            <a:ext cx="1133250" cy="1127150"/>
          </a:xfrm>
          <a:prstGeom prst="rect">
            <a:avLst/>
          </a:prstGeom>
          <a:noFill/>
          <a:ln>
            <a:noFill/>
          </a:ln>
        </p:spPr>
      </p:pic>
      <p:sp>
        <p:nvSpPr>
          <p:cNvPr id="533" name="Google Shape;533;g238e238375f_1_14"/>
          <p:cNvSpPr txBox="1"/>
          <p:nvPr/>
        </p:nvSpPr>
        <p:spPr>
          <a:xfrm>
            <a:off x="7668675" y="60725"/>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GT image:</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g238e238375f_1_8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39" name="Google Shape;539;g238e238375f_1_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540" name="Google Shape;540;g238e238375f_1_80"/>
          <p:cNvSpPr txBox="1"/>
          <p:nvPr/>
        </p:nvSpPr>
        <p:spPr>
          <a:xfrm>
            <a:off x="332425" y="894050"/>
            <a:ext cx="4570800" cy="53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lang="es" sz="1000">
                <a:solidFill>
                  <a:schemeClr val="accent5"/>
                </a:solidFill>
              </a:rPr>
              <a:t>Query Caption: Rows of motor bikes and helmets in a city.</a:t>
            </a:r>
            <a:endParaRPr sz="1000">
              <a:solidFill>
                <a:schemeClr val="accent5"/>
              </a:solidFill>
            </a:endParaRPr>
          </a:p>
          <a:p>
            <a:pPr indent="0" lvl="0" marL="0" marR="0" rtl="0" algn="just">
              <a:lnSpc>
                <a:spcPct val="100000"/>
              </a:lnSpc>
              <a:spcBef>
                <a:spcPts val="0"/>
              </a:spcBef>
              <a:spcAft>
                <a:spcPts val="0"/>
              </a:spcAft>
              <a:buClr>
                <a:srgbClr val="000000"/>
              </a:buClr>
              <a:buSzPts val="1200"/>
              <a:buFont typeface="Arial"/>
              <a:buNone/>
            </a:pPr>
            <a:r>
              <a:t/>
            </a:r>
            <a:endParaRPr sz="300"/>
          </a:p>
          <a:p>
            <a:pPr indent="0" lvl="0" marL="0" marR="0" rtl="0" algn="just">
              <a:lnSpc>
                <a:spcPct val="100000"/>
              </a:lnSpc>
              <a:spcBef>
                <a:spcPts val="0"/>
              </a:spcBef>
              <a:spcAft>
                <a:spcPts val="0"/>
              </a:spcAft>
              <a:buClr>
                <a:srgbClr val="000000"/>
              </a:buClr>
              <a:buSzPts val="1200"/>
              <a:buFont typeface="Arial"/>
              <a:buNone/>
            </a:pPr>
            <a:r>
              <a:rPr lang="es" sz="1000"/>
              <a:t>Best 5 retrieved images in order from most similar to less (from left to right):</a:t>
            </a:r>
            <a:endParaRPr sz="1000"/>
          </a:p>
        </p:txBody>
      </p:sp>
      <p:sp>
        <p:nvSpPr>
          <p:cNvPr id="541" name="Google Shape;541;g238e238375f_1_80"/>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84210"/>
              <a:buNone/>
            </a:pPr>
            <a:r>
              <a:rPr lang="es">
                <a:solidFill>
                  <a:schemeClr val="accent5"/>
                </a:solidFill>
              </a:rPr>
              <a:t>Text-to-Image: </a:t>
            </a:r>
            <a:r>
              <a:rPr lang="es">
                <a:solidFill>
                  <a:schemeClr val="accent5"/>
                </a:solidFill>
              </a:rPr>
              <a:t>Comparison FastText and BERT</a:t>
            </a:r>
            <a:endParaRPr sz="1688">
              <a:solidFill>
                <a:schemeClr val="accent5"/>
              </a:solidFill>
            </a:endParaRPr>
          </a:p>
        </p:txBody>
      </p:sp>
      <p:pic>
        <p:nvPicPr>
          <p:cNvPr id="542" name="Google Shape;542;g238e238375f_1_80"/>
          <p:cNvPicPr preferRelativeResize="0"/>
          <p:nvPr/>
        </p:nvPicPr>
        <p:blipFill rotWithShape="1">
          <a:blip r:embed="rId4">
            <a:alphaModFix/>
          </a:blip>
          <a:srcRect b="4793" l="15607" r="17946" t="10071"/>
          <a:stretch/>
        </p:blipFill>
        <p:spPr>
          <a:xfrm>
            <a:off x="1018906" y="2851309"/>
            <a:ext cx="1334616" cy="1282480"/>
          </a:xfrm>
          <a:prstGeom prst="rect">
            <a:avLst/>
          </a:prstGeom>
          <a:noFill/>
          <a:ln>
            <a:noFill/>
          </a:ln>
        </p:spPr>
      </p:pic>
      <p:pic>
        <p:nvPicPr>
          <p:cNvPr id="543" name="Google Shape;543;g238e238375f_1_80"/>
          <p:cNvPicPr preferRelativeResize="0"/>
          <p:nvPr/>
        </p:nvPicPr>
        <p:blipFill rotWithShape="1">
          <a:blip r:embed="rId5">
            <a:alphaModFix/>
          </a:blip>
          <a:srcRect b="4337" l="15932" r="16754" t="9774"/>
          <a:stretch/>
        </p:blipFill>
        <p:spPr>
          <a:xfrm>
            <a:off x="2471615" y="2836545"/>
            <a:ext cx="1371024" cy="1312006"/>
          </a:xfrm>
          <a:prstGeom prst="rect">
            <a:avLst/>
          </a:prstGeom>
          <a:noFill/>
          <a:ln>
            <a:noFill/>
          </a:ln>
        </p:spPr>
      </p:pic>
      <p:pic>
        <p:nvPicPr>
          <p:cNvPr id="544" name="Google Shape;544;g238e238375f_1_80"/>
          <p:cNvPicPr preferRelativeResize="0"/>
          <p:nvPr/>
        </p:nvPicPr>
        <p:blipFill rotWithShape="1">
          <a:blip r:embed="rId6">
            <a:alphaModFix/>
          </a:blip>
          <a:srcRect b="4447" l="15886" r="18142" t="9189"/>
          <a:stretch/>
        </p:blipFill>
        <p:spPr>
          <a:xfrm>
            <a:off x="4025043" y="2867168"/>
            <a:ext cx="1274093" cy="1250782"/>
          </a:xfrm>
          <a:prstGeom prst="rect">
            <a:avLst/>
          </a:prstGeom>
          <a:noFill/>
          <a:ln>
            <a:noFill/>
          </a:ln>
        </p:spPr>
      </p:pic>
      <p:pic>
        <p:nvPicPr>
          <p:cNvPr id="545" name="Google Shape;545;g238e238375f_1_80"/>
          <p:cNvPicPr preferRelativeResize="0"/>
          <p:nvPr/>
        </p:nvPicPr>
        <p:blipFill rotWithShape="1">
          <a:blip r:embed="rId7">
            <a:alphaModFix/>
          </a:blip>
          <a:srcRect b="3903" l="15432" r="17177" t="8759"/>
          <a:stretch/>
        </p:blipFill>
        <p:spPr>
          <a:xfrm>
            <a:off x="5500521" y="2873335"/>
            <a:ext cx="1274115" cy="1238424"/>
          </a:xfrm>
          <a:prstGeom prst="rect">
            <a:avLst/>
          </a:prstGeom>
          <a:noFill/>
          <a:ln>
            <a:noFill/>
          </a:ln>
        </p:spPr>
      </p:pic>
      <p:pic>
        <p:nvPicPr>
          <p:cNvPr id="546" name="Google Shape;546;g238e238375f_1_80"/>
          <p:cNvPicPr preferRelativeResize="0"/>
          <p:nvPr/>
        </p:nvPicPr>
        <p:blipFill rotWithShape="1">
          <a:blip r:embed="rId8">
            <a:alphaModFix/>
          </a:blip>
          <a:srcRect b="3966" l="15852" r="17145" t="8283"/>
          <a:stretch/>
        </p:blipFill>
        <p:spPr>
          <a:xfrm>
            <a:off x="6976000" y="2873345"/>
            <a:ext cx="1260608" cy="1238404"/>
          </a:xfrm>
          <a:prstGeom prst="rect">
            <a:avLst/>
          </a:prstGeom>
          <a:noFill/>
          <a:ln>
            <a:noFill/>
          </a:ln>
        </p:spPr>
      </p:pic>
      <p:sp>
        <p:nvSpPr>
          <p:cNvPr id="547" name="Google Shape;547;g238e238375f_1_80"/>
          <p:cNvSpPr txBox="1"/>
          <p:nvPr/>
        </p:nvSpPr>
        <p:spPr>
          <a:xfrm>
            <a:off x="505650" y="4344575"/>
            <a:ext cx="796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With FastText we retrieve as first image one that is very similar to the GT. Moreover, the correct GT image is retrieved as third image. With BERT the system has some problems as it retrieves also cars, or traffic environments, not only motor bikes.</a:t>
            </a:r>
            <a:endParaRPr sz="1000"/>
          </a:p>
        </p:txBody>
      </p:sp>
      <p:pic>
        <p:nvPicPr>
          <p:cNvPr id="548" name="Google Shape;548;g238e238375f_1_80"/>
          <p:cNvPicPr preferRelativeResize="0"/>
          <p:nvPr/>
        </p:nvPicPr>
        <p:blipFill rotWithShape="1">
          <a:blip r:embed="rId9">
            <a:alphaModFix/>
          </a:blip>
          <a:srcRect b="0" l="14992" r="16919" t="8357"/>
          <a:stretch/>
        </p:blipFill>
        <p:spPr>
          <a:xfrm>
            <a:off x="1018906" y="1489352"/>
            <a:ext cx="1334616" cy="1347193"/>
          </a:xfrm>
          <a:prstGeom prst="rect">
            <a:avLst/>
          </a:prstGeom>
          <a:noFill/>
          <a:ln>
            <a:noFill/>
          </a:ln>
        </p:spPr>
      </p:pic>
      <p:cxnSp>
        <p:nvCxnSpPr>
          <p:cNvPr id="549" name="Google Shape;549;g238e238375f_1_80"/>
          <p:cNvCxnSpPr/>
          <p:nvPr/>
        </p:nvCxnSpPr>
        <p:spPr>
          <a:xfrm>
            <a:off x="540300" y="2788770"/>
            <a:ext cx="7808100" cy="8400"/>
          </a:xfrm>
          <a:prstGeom prst="straightConnector1">
            <a:avLst/>
          </a:prstGeom>
          <a:noFill/>
          <a:ln cap="flat" cmpd="sng" w="9525">
            <a:solidFill>
              <a:schemeClr val="dk2"/>
            </a:solidFill>
            <a:prstDash val="solid"/>
            <a:round/>
            <a:headEnd len="med" w="med" type="none"/>
            <a:tailEnd len="med" w="med" type="none"/>
          </a:ln>
        </p:spPr>
      </p:cxnSp>
      <p:sp>
        <p:nvSpPr>
          <p:cNvPr id="550" name="Google Shape;550;g238e238375f_1_80"/>
          <p:cNvSpPr txBox="1"/>
          <p:nvPr/>
        </p:nvSpPr>
        <p:spPr>
          <a:xfrm>
            <a:off x="311698" y="1843750"/>
            <a:ext cx="640200" cy="4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FastText</a:t>
            </a:r>
            <a:endParaRPr sz="900"/>
          </a:p>
        </p:txBody>
      </p:sp>
      <p:sp>
        <p:nvSpPr>
          <p:cNvPr id="551" name="Google Shape;551;g238e238375f_1_80"/>
          <p:cNvSpPr txBox="1"/>
          <p:nvPr/>
        </p:nvSpPr>
        <p:spPr>
          <a:xfrm>
            <a:off x="332100" y="3290275"/>
            <a:ext cx="640200" cy="4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BERT</a:t>
            </a:r>
            <a:endParaRPr sz="900"/>
          </a:p>
        </p:txBody>
      </p:sp>
      <p:pic>
        <p:nvPicPr>
          <p:cNvPr id="552" name="Google Shape;552;g238e238375f_1_80"/>
          <p:cNvPicPr preferRelativeResize="0"/>
          <p:nvPr/>
        </p:nvPicPr>
        <p:blipFill rotWithShape="1">
          <a:blip r:embed="rId10">
            <a:alphaModFix/>
          </a:blip>
          <a:srcRect b="4558" l="14229" r="14797" t="5521"/>
          <a:stretch/>
        </p:blipFill>
        <p:spPr>
          <a:xfrm>
            <a:off x="2471615" y="1446482"/>
            <a:ext cx="1371024" cy="1302924"/>
          </a:xfrm>
          <a:prstGeom prst="rect">
            <a:avLst/>
          </a:prstGeom>
          <a:noFill/>
          <a:ln>
            <a:noFill/>
          </a:ln>
        </p:spPr>
      </p:pic>
      <p:pic>
        <p:nvPicPr>
          <p:cNvPr id="553" name="Google Shape;553;g238e238375f_1_80"/>
          <p:cNvPicPr preferRelativeResize="0"/>
          <p:nvPr/>
        </p:nvPicPr>
        <p:blipFill rotWithShape="1">
          <a:blip r:embed="rId11">
            <a:alphaModFix/>
          </a:blip>
          <a:srcRect b="3357" l="14418" r="16957" t="5642"/>
          <a:stretch/>
        </p:blipFill>
        <p:spPr>
          <a:xfrm>
            <a:off x="4002517" y="1441947"/>
            <a:ext cx="1319138" cy="1312006"/>
          </a:xfrm>
          <a:prstGeom prst="rect">
            <a:avLst/>
          </a:prstGeom>
          <a:noFill/>
          <a:ln>
            <a:noFill/>
          </a:ln>
        </p:spPr>
      </p:pic>
      <p:pic>
        <p:nvPicPr>
          <p:cNvPr id="554" name="Google Shape;554;g238e238375f_1_80"/>
          <p:cNvPicPr preferRelativeResize="0"/>
          <p:nvPr/>
        </p:nvPicPr>
        <p:blipFill rotWithShape="1">
          <a:blip r:embed="rId12">
            <a:alphaModFix/>
          </a:blip>
          <a:srcRect b="3730" l="13117" r="15591" t="4374"/>
          <a:stretch/>
        </p:blipFill>
        <p:spPr>
          <a:xfrm>
            <a:off x="5452067" y="1435250"/>
            <a:ext cx="1371024" cy="1325405"/>
          </a:xfrm>
          <a:prstGeom prst="rect">
            <a:avLst/>
          </a:prstGeom>
          <a:noFill/>
          <a:ln>
            <a:noFill/>
          </a:ln>
        </p:spPr>
      </p:pic>
      <p:pic>
        <p:nvPicPr>
          <p:cNvPr id="555" name="Google Shape;555;g238e238375f_1_80"/>
          <p:cNvPicPr preferRelativeResize="0"/>
          <p:nvPr/>
        </p:nvPicPr>
        <p:blipFill rotWithShape="1">
          <a:blip r:embed="rId13">
            <a:alphaModFix/>
          </a:blip>
          <a:srcRect b="4507" l="16159" r="17008" t="9307"/>
          <a:stretch/>
        </p:blipFill>
        <p:spPr>
          <a:xfrm>
            <a:off x="6993250" y="1526796"/>
            <a:ext cx="1226099" cy="1185810"/>
          </a:xfrm>
          <a:prstGeom prst="rect">
            <a:avLst/>
          </a:prstGeom>
          <a:noFill/>
          <a:ln>
            <a:noFill/>
          </a:ln>
        </p:spPr>
      </p:pic>
      <p:pic>
        <p:nvPicPr>
          <p:cNvPr id="556" name="Google Shape;556;g238e238375f_1_80"/>
          <p:cNvPicPr preferRelativeResize="0"/>
          <p:nvPr/>
        </p:nvPicPr>
        <p:blipFill rotWithShape="1">
          <a:blip r:embed="rId11">
            <a:alphaModFix/>
          </a:blip>
          <a:srcRect b="3357" l="14418" r="16957" t="5642"/>
          <a:stretch/>
        </p:blipFill>
        <p:spPr>
          <a:xfrm>
            <a:off x="7755450" y="195422"/>
            <a:ext cx="1133250" cy="1127150"/>
          </a:xfrm>
          <a:prstGeom prst="rect">
            <a:avLst/>
          </a:prstGeom>
          <a:noFill/>
          <a:ln>
            <a:noFill/>
          </a:ln>
        </p:spPr>
      </p:pic>
      <p:sp>
        <p:nvSpPr>
          <p:cNvPr id="557" name="Google Shape;557;g238e238375f_1_80"/>
          <p:cNvSpPr txBox="1"/>
          <p:nvPr/>
        </p:nvSpPr>
        <p:spPr>
          <a:xfrm>
            <a:off x="7821075" y="-15475"/>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GT image:</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38d6a28691_0_23"/>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s"/>
              <a:t>Environment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g238e5ef7b77_4_10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63" name="Google Shape;563;g238e5ef7b77_4_107"/>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84210"/>
              <a:buNone/>
            </a:pPr>
            <a:r>
              <a:rPr lang="es">
                <a:solidFill>
                  <a:schemeClr val="accent5"/>
                </a:solidFill>
              </a:rPr>
              <a:t>Text-to-Image: Comparison FastText and BERT</a:t>
            </a:r>
            <a:endParaRPr sz="1688">
              <a:solidFill>
                <a:schemeClr val="accent5"/>
              </a:solidFill>
            </a:endParaRPr>
          </a:p>
        </p:txBody>
      </p:sp>
      <p:sp>
        <p:nvSpPr>
          <p:cNvPr id="564" name="Google Shape;564;g238e5ef7b77_4_107"/>
          <p:cNvSpPr txBox="1"/>
          <p:nvPr/>
        </p:nvSpPr>
        <p:spPr>
          <a:xfrm>
            <a:off x="1142100" y="764275"/>
            <a:ext cx="1202100" cy="3231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FastText 1st epoch</a:t>
            </a:r>
            <a:endParaRPr sz="900"/>
          </a:p>
        </p:txBody>
      </p:sp>
      <p:sp>
        <p:nvSpPr>
          <p:cNvPr id="565" name="Google Shape;565;g238e5ef7b77_4_107"/>
          <p:cNvSpPr txBox="1"/>
          <p:nvPr/>
        </p:nvSpPr>
        <p:spPr>
          <a:xfrm>
            <a:off x="4853831" y="795534"/>
            <a:ext cx="1024200" cy="323100"/>
          </a:xfrm>
          <a:prstGeom prst="rect">
            <a:avLst/>
          </a:prstGeom>
          <a:solidFill>
            <a:srgbClr val="EA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BERT 1st epoch</a:t>
            </a:r>
            <a:endParaRPr sz="900"/>
          </a:p>
        </p:txBody>
      </p:sp>
      <p:pic>
        <p:nvPicPr>
          <p:cNvPr id="566" name="Google Shape;566;g238e5ef7b77_4_107"/>
          <p:cNvPicPr preferRelativeResize="0"/>
          <p:nvPr/>
        </p:nvPicPr>
        <p:blipFill>
          <a:blip r:embed="rId4">
            <a:alphaModFix/>
          </a:blip>
          <a:stretch>
            <a:fillRect/>
          </a:stretch>
        </p:blipFill>
        <p:spPr>
          <a:xfrm>
            <a:off x="1008350" y="1136532"/>
            <a:ext cx="3077467" cy="2946761"/>
          </a:xfrm>
          <a:prstGeom prst="rect">
            <a:avLst/>
          </a:prstGeom>
          <a:noFill/>
          <a:ln>
            <a:noFill/>
          </a:ln>
        </p:spPr>
      </p:pic>
      <p:pic>
        <p:nvPicPr>
          <p:cNvPr id="567" name="Google Shape;567;g238e5ef7b77_4_107"/>
          <p:cNvPicPr preferRelativeResize="0"/>
          <p:nvPr/>
        </p:nvPicPr>
        <p:blipFill>
          <a:blip r:embed="rId5">
            <a:alphaModFix/>
          </a:blip>
          <a:stretch>
            <a:fillRect/>
          </a:stretch>
        </p:blipFill>
        <p:spPr>
          <a:xfrm>
            <a:off x="4702508" y="1185310"/>
            <a:ext cx="3077467" cy="2927990"/>
          </a:xfrm>
          <a:prstGeom prst="rect">
            <a:avLst/>
          </a:prstGeom>
          <a:noFill/>
          <a:ln>
            <a:noFill/>
          </a:ln>
        </p:spPr>
      </p:pic>
      <p:sp>
        <p:nvSpPr>
          <p:cNvPr id="568" name="Google Shape;568;g238e5ef7b77_4_107"/>
          <p:cNvSpPr txBox="1"/>
          <p:nvPr/>
        </p:nvSpPr>
        <p:spPr>
          <a:xfrm>
            <a:off x="1043600" y="4235700"/>
            <a:ext cx="6584400" cy="754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100"/>
              <a:t>BERT and FastText condition the representation of captions differently, which affects the way the image is represented after the metric learning is performed.</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2267caa6ca0_2_41"/>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
              <a:t>Conclusions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g2227d08f23c_0_1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79" name="Google Shape;579;g2227d08f23c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580" name="Google Shape;580;g2227d08f23c_0_10"/>
          <p:cNvSpPr txBox="1"/>
          <p:nvPr>
            <p:ph type="title"/>
          </p:nvPr>
        </p:nvSpPr>
        <p:spPr>
          <a:xfrm>
            <a:off x="311700" y="216425"/>
            <a:ext cx="486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Conclusions</a:t>
            </a:r>
            <a:endParaRPr>
              <a:solidFill>
                <a:schemeClr val="accent5"/>
              </a:solidFill>
            </a:endParaRPr>
          </a:p>
        </p:txBody>
      </p:sp>
      <p:sp>
        <p:nvSpPr>
          <p:cNvPr id="581" name="Google Shape;581;g2227d08f23c_0_10"/>
          <p:cNvSpPr txBox="1"/>
          <p:nvPr/>
        </p:nvSpPr>
        <p:spPr>
          <a:xfrm>
            <a:off x="107650" y="891275"/>
            <a:ext cx="86247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s" sz="1200"/>
              <a:t>Cross-modal retrieval is a highly challenging task that requires the integration of both visual and textual information to produce meaningful results.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s" sz="1200"/>
              <a:t>Utilizing Faster R-CNN with a ResNet-50 backbone, pretrained on the COCO dataset, did not yield significant improvements in performance. This suggests that the model may not be optimally suited for the task or may require further fine-tuning and customization.</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s" sz="1200"/>
              <a:t>The presence of highly similar captions presents a considerable challenge for the model, as it struggles to effectively differentiate between them.</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s" sz="1200"/>
              <a:t>Although BERT was expected to outperform FastText in terms of feature extraction and semantic understanding, it did not produce superior results in this particular task. This could be attributed to the need for additional optimization, task-specific adjustments, or the limitations of BERT itself.</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s" sz="1200"/>
              <a:t>On a qualitative level, the model exhibits satisfactory performance, demonstrating a reasonable understanding of the underlying concepts.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s" sz="1200"/>
              <a:t>However, quantitative performance deteriorates significantly as the number of samples increases, suggesting a lack of scalability and the need for more robust models or techniques.</a:t>
            </a:r>
            <a:endParaRPr sz="1200"/>
          </a:p>
          <a:p>
            <a:pPr indent="0" lvl="0" marL="457200" rtl="0" algn="l">
              <a:spcBef>
                <a:spcPts val="0"/>
              </a:spcBef>
              <a:spcAft>
                <a:spcPts val="0"/>
              </a:spcAft>
              <a:buNone/>
            </a:pPr>
            <a:r>
              <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g238d6a28691_2_23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87" name="Google Shape;587;g238d6a28691_2_2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sp>
        <p:nvSpPr>
          <p:cNvPr id="588" name="Google Shape;588;g238d6a28691_2_234"/>
          <p:cNvSpPr txBox="1"/>
          <p:nvPr>
            <p:ph type="title"/>
          </p:nvPr>
        </p:nvSpPr>
        <p:spPr>
          <a:xfrm>
            <a:off x="311700" y="216425"/>
            <a:ext cx="486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References</a:t>
            </a:r>
            <a:endParaRPr>
              <a:solidFill>
                <a:schemeClr val="accent5"/>
              </a:solidFill>
            </a:endParaRPr>
          </a:p>
        </p:txBody>
      </p:sp>
      <p:sp>
        <p:nvSpPr>
          <p:cNvPr id="589" name="Google Shape;589;g238d6a28691_2_234"/>
          <p:cNvSpPr txBox="1"/>
          <p:nvPr/>
        </p:nvSpPr>
        <p:spPr>
          <a:xfrm>
            <a:off x="107650" y="891275"/>
            <a:ext cx="8825400" cy="2878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rgbClr val="000000"/>
              </a:buClr>
              <a:buSzPts val="1000"/>
              <a:buFont typeface="Arial"/>
              <a:buAutoNum type="arabicPeriod"/>
            </a:pPr>
            <a:r>
              <a:rPr lang="es" sz="1000"/>
              <a:t>Faster R-CNN: "Faster R-CNN: Towards Real-Time Object Detection with Region Proposal Networks" by Ren et al. (2016). Available at: </a:t>
            </a:r>
            <a:r>
              <a:rPr lang="es" sz="1000" u="sng">
                <a:solidFill>
                  <a:schemeClr val="hlink"/>
                </a:solidFill>
                <a:hlinkClick r:id="rId4"/>
              </a:rPr>
              <a:t>https://arxiv.org/abs/1506.01497</a:t>
            </a:r>
            <a:endParaRPr sz="1000"/>
          </a:p>
          <a:p>
            <a:pPr indent="0" lvl="0" marL="457200" marR="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Clr>
                <a:schemeClr val="dk1"/>
              </a:buClr>
              <a:buSzPts val="1000"/>
              <a:buAutoNum type="arabicPeriod"/>
            </a:pPr>
            <a:r>
              <a:rPr lang="es" sz="1000">
                <a:solidFill>
                  <a:schemeClr val="dk1"/>
                </a:solidFill>
              </a:rPr>
              <a:t>ResNet50: "Deep Residual Learning for Image Recognition" by He et al. (2016). Available at: https://arxiv.org/abs/1512.03385</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292100" lvl="0" marL="457200" marR="0" rtl="0" algn="l">
              <a:lnSpc>
                <a:spcPct val="115000"/>
              </a:lnSpc>
              <a:spcBef>
                <a:spcPts val="0"/>
              </a:spcBef>
              <a:spcAft>
                <a:spcPts val="0"/>
              </a:spcAft>
              <a:buClr>
                <a:srgbClr val="000000"/>
              </a:buClr>
              <a:buSzPts val="1000"/>
              <a:buFont typeface="Arial"/>
              <a:buAutoNum type="arabicPeriod"/>
            </a:pPr>
            <a:r>
              <a:rPr lang="es" sz="1000"/>
              <a:t>MS-COCO: "Microsoft COCO: Common Objects in Context" by Lin et al. (2014). Available at: </a:t>
            </a:r>
            <a:r>
              <a:rPr lang="es" sz="1000" u="sng">
                <a:solidFill>
                  <a:schemeClr val="hlink"/>
                </a:solidFill>
                <a:hlinkClick r:id="rId5"/>
              </a:rPr>
              <a:t>https://arxiv.org/abs/1405.0312</a:t>
            </a:r>
            <a:endParaRPr sz="1000"/>
          </a:p>
          <a:p>
            <a:pPr indent="0" lvl="0" marL="457200" marR="0" rtl="0" algn="l">
              <a:lnSpc>
                <a:spcPct val="115000"/>
              </a:lnSpc>
              <a:spcBef>
                <a:spcPts val="0"/>
              </a:spcBef>
              <a:spcAft>
                <a:spcPts val="0"/>
              </a:spcAft>
              <a:buNone/>
            </a:pPr>
            <a:r>
              <a:t/>
            </a:r>
            <a:endParaRPr sz="1000"/>
          </a:p>
          <a:p>
            <a:pPr indent="-292100" lvl="0" marL="457200" marR="0" rtl="0" algn="l">
              <a:lnSpc>
                <a:spcPct val="115000"/>
              </a:lnSpc>
              <a:spcBef>
                <a:spcPts val="0"/>
              </a:spcBef>
              <a:spcAft>
                <a:spcPts val="0"/>
              </a:spcAft>
              <a:buClr>
                <a:srgbClr val="000000"/>
              </a:buClr>
              <a:buSzPts val="1000"/>
              <a:buFont typeface="Arial"/>
              <a:buAutoNum type="arabicPeriod"/>
            </a:pPr>
            <a:r>
              <a:rPr lang="es" sz="1000"/>
              <a:t>FastText: "Enriching Word Vectors with Subword Information" by Bojanowski et al. (2017). Available at: https://arxiv.org/abs/1607.04606</a:t>
            </a:r>
            <a:endParaRPr sz="1000"/>
          </a:p>
          <a:p>
            <a:pPr indent="0" lvl="0" marL="457200" marR="0" rtl="0" algn="l">
              <a:lnSpc>
                <a:spcPct val="115000"/>
              </a:lnSpc>
              <a:spcBef>
                <a:spcPts val="0"/>
              </a:spcBef>
              <a:spcAft>
                <a:spcPts val="0"/>
              </a:spcAft>
              <a:buNone/>
            </a:pPr>
            <a:r>
              <a:t/>
            </a:r>
            <a:endParaRPr sz="1000"/>
          </a:p>
          <a:p>
            <a:pPr indent="-292100" lvl="0" marL="457200" marR="0" rtl="0" algn="l">
              <a:lnSpc>
                <a:spcPct val="115000"/>
              </a:lnSpc>
              <a:spcBef>
                <a:spcPts val="0"/>
              </a:spcBef>
              <a:spcAft>
                <a:spcPts val="0"/>
              </a:spcAft>
              <a:buClr>
                <a:srgbClr val="000000"/>
              </a:buClr>
              <a:buSzPts val="1000"/>
              <a:buFont typeface="Arial"/>
              <a:buAutoNum type="arabicPeriod"/>
            </a:pPr>
            <a:r>
              <a:rPr lang="es" sz="1000"/>
              <a:t>BERT: "BERT: Pre-training of Deep Bidirectional Transformers for Language Understanding" by Devlin et al. (2018). Available at: https://arxiv.org/abs/1810.04805</a:t>
            </a:r>
            <a:endParaRPr sz="1000"/>
          </a:p>
          <a:p>
            <a:pPr indent="0" lvl="0" marL="457200" marR="0" rtl="0" algn="l">
              <a:lnSpc>
                <a:spcPct val="115000"/>
              </a:lnSpc>
              <a:spcBef>
                <a:spcPts val="0"/>
              </a:spcBef>
              <a:spcAft>
                <a:spcPts val="0"/>
              </a:spcAft>
              <a:buNone/>
            </a:pPr>
            <a:r>
              <a:t/>
            </a:r>
            <a:endParaRPr sz="1000"/>
          </a:p>
          <a:p>
            <a:pPr indent="-292100" lvl="0" marL="457200" marR="0" rtl="0" algn="l">
              <a:lnSpc>
                <a:spcPct val="115000"/>
              </a:lnSpc>
              <a:spcBef>
                <a:spcPts val="0"/>
              </a:spcBef>
              <a:spcAft>
                <a:spcPts val="0"/>
              </a:spcAft>
              <a:buClr>
                <a:srgbClr val="000000"/>
              </a:buClr>
              <a:buSzPts val="1000"/>
              <a:buFont typeface="Arial"/>
              <a:buAutoNum type="arabicPeriod"/>
            </a:pPr>
            <a:r>
              <a:rPr lang="es" sz="1000"/>
              <a:t>ImageNet dataset: "ImageNet: A Large-Scale Hierarchical Image Database" by Deng et al. (2009). Available at: https://ieeexplore.ieee.org/document/5206848</a:t>
            </a:r>
            <a:endParaRPr sz="10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38d6a28691_2_5"/>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Dataset: COCO 2014 [1]</a:t>
            </a:r>
            <a:endParaRPr>
              <a:solidFill>
                <a:schemeClr val="accent5"/>
              </a:solidFill>
            </a:endParaRPr>
          </a:p>
        </p:txBody>
      </p:sp>
      <p:pic>
        <p:nvPicPr>
          <p:cNvPr id="154" name="Google Shape;154;g238d6a28691_2_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55" name="Google Shape;155;g238d6a28691_2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56" name="Google Shape;156;g238d6a28691_2_5"/>
          <p:cNvSpPr txBox="1"/>
          <p:nvPr/>
        </p:nvSpPr>
        <p:spPr>
          <a:xfrm>
            <a:off x="371450" y="854225"/>
            <a:ext cx="83073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lang="es" sz="1200"/>
              <a:t>The COCO (Common Objects in Context) dataset is a widely used benchmark for object detection, instance segmentation, and other computer vision tasks. It contains images of everyday scenes that are annotated with object instance masks, object bounding boxes, and object categories.</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rPr lang="es" sz="1200"/>
              <a:t>The training set contains approximately 82,000 images with over 200,000 labeled objects, while the validation set contains around 40,000 images with over 100,000 labeled objects. Each image has 5 captions associated with it.</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rPr lang="es" sz="1200"/>
              <a:t>For the different tasks we use the following random subsets:</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457200" marR="0" rtl="0" algn="just">
              <a:lnSpc>
                <a:spcPct val="100000"/>
              </a:lnSpc>
              <a:spcBef>
                <a:spcPts val="0"/>
              </a:spcBef>
              <a:spcAft>
                <a:spcPts val="0"/>
              </a:spcAft>
              <a:buClr>
                <a:srgbClr val="000000"/>
              </a:buClr>
              <a:buSzPts val="1200"/>
              <a:buFont typeface="Arial"/>
              <a:buNone/>
            </a:pPr>
            <a:r>
              <a:rPr lang="es" sz="1200"/>
              <a:t>→ Train: All the training images (approximately 82.000)</a:t>
            </a:r>
            <a:endParaRPr sz="1200"/>
          </a:p>
          <a:p>
            <a:pPr indent="0" lvl="0" marL="457200" marR="0" rtl="0" algn="just">
              <a:lnSpc>
                <a:spcPct val="100000"/>
              </a:lnSpc>
              <a:spcBef>
                <a:spcPts val="0"/>
              </a:spcBef>
              <a:spcAft>
                <a:spcPts val="0"/>
              </a:spcAft>
              <a:buClr>
                <a:srgbClr val="000000"/>
              </a:buClr>
              <a:buSzPts val="1200"/>
              <a:buFont typeface="Arial"/>
              <a:buNone/>
            </a:pPr>
            <a:r>
              <a:rPr lang="es" sz="1200"/>
              <a:t>→ Validation: last 100 images of the validation set of COCO</a:t>
            </a:r>
            <a:endParaRPr sz="1200"/>
          </a:p>
          <a:p>
            <a:pPr indent="0" lvl="0" marL="457200" marR="0" rtl="0" algn="just">
              <a:lnSpc>
                <a:spcPct val="100000"/>
              </a:lnSpc>
              <a:spcBef>
                <a:spcPts val="0"/>
              </a:spcBef>
              <a:spcAft>
                <a:spcPts val="0"/>
              </a:spcAft>
              <a:buClr>
                <a:srgbClr val="000000"/>
              </a:buClr>
              <a:buSzPts val="1200"/>
              <a:buFont typeface="Arial"/>
              <a:buNone/>
            </a:pPr>
            <a:r>
              <a:rPr lang="es" sz="1200"/>
              <a:t>→ Test: 1000, 500 and 100 first  images of the validation set of COCO</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p:txBody>
      </p:sp>
      <p:sp>
        <p:nvSpPr>
          <p:cNvPr id="157" name="Google Shape;157;g238d6a28691_2_5"/>
          <p:cNvSpPr txBox="1"/>
          <p:nvPr/>
        </p:nvSpPr>
        <p:spPr>
          <a:xfrm>
            <a:off x="5715300" y="27913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g238d6a28691_2_5"/>
          <p:cNvPicPr preferRelativeResize="0"/>
          <p:nvPr/>
        </p:nvPicPr>
        <p:blipFill>
          <a:blip r:embed="rId4">
            <a:alphaModFix/>
          </a:blip>
          <a:stretch>
            <a:fillRect/>
          </a:stretch>
        </p:blipFill>
        <p:spPr>
          <a:xfrm>
            <a:off x="6329825" y="2216699"/>
            <a:ext cx="1977450" cy="198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38d6a28691_2_14"/>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Language and Image </a:t>
            </a:r>
            <a:r>
              <a:rPr lang="es">
                <a:solidFill>
                  <a:schemeClr val="accent5"/>
                </a:solidFill>
              </a:rPr>
              <a:t>Stream</a:t>
            </a:r>
            <a:r>
              <a:rPr lang="es">
                <a:solidFill>
                  <a:schemeClr val="accent5"/>
                </a:solidFill>
              </a:rPr>
              <a:t> </a:t>
            </a:r>
            <a:endParaRPr>
              <a:solidFill>
                <a:schemeClr val="accent5"/>
              </a:solidFill>
            </a:endParaRPr>
          </a:p>
        </p:txBody>
      </p:sp>
      <p:pic>
        <p:nvPicPr>
          <p:cNvPr id="164" name="Google Shape;164;g238d6a28691_2_1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65" name="Google Shape;165;g238d6a28691_2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66" name="Google Shape;166;g238d6a28691_2_14"/>
          <p:cNvSpPr txBox="1"/>
          <p:nvPr/>
        </p:nvSpPr>
        <p:spPr>
          <a:xfrm>
            <a:off x="354125" y="1122650"/>
            <a:ext cx="84117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200"/>
              <a:buFont typeface="Arial"/>
              <a:buNone/>
            </a:pPr>
            <a:r>
              <a:rPr lang="es" sz="1200"/>
              <a:t>Either for the Image-To-Text and the Text-To-Image we will have two streams: the language and the image stream.</a:t>
            </a:r>
            <a:endParaRPr sz="1200"/>
          </a:p>
          <a:p>
            <a:pPr indent="0" lvl="0" marL="0" marR="0" rtl="0" algn="just">
              <a:lnSpc>
                <a:spcPct val="150000"/>
              </a:lnSpc>
              <a:spcBef>
                <a:spcPts val="0"/>
              </a:spcBef>
              <a:spcAft>
                <a:spcPts val="0"/>
              </a:spcAft>
              <a:buClr>
                <a:srgbClr val="000000"/>
              </a:buClr>
              <a:buSzPts val="1200"/>
              <a:buFont typeface="Arial"/>
              <a:buNone/>
            </a:pPr>
            <a:r>
              <a:t/>
            </a:r>
            <a:endParaRPr b="1" sz="1200"/>
          </a:p>
          <a:p>
            <a:pPr indent="0" lvl="0" marL="0" marR="0" rtl="0" algn="just">
              <a:lnSpc>
                <a:spcPct val="150000"/>
              </a:lnSpc>
              <a:spcBef>
                <a:spcPts val="0"/>
              </a:spcBef>
              <a:spcAft>
                <a:spcPts val="0"/>
              </a:spcAft>
              <a:buClr>
                <a:srgbClr val="000000"/>
              </a:buClr>
              <a:buSzPts val="1200"/>
              <a:buFont typeface="Arial"/>
              <a:buNone/>
            </a:pPr>
            <a:r>
              <a:rPr b="1" lang="es" sz="1200"/>
              <a:t>Image stream:</a:t>
            </a:r>
            <a:endParaRPr b="1" sz="1200"/>
          </a:p>
          <a:p>
            <a:pPr indent="0" lvl="0" marL="0" marR="0" rtl="0" algn="just">
              <a:lnSpc>
                <a:spcPct val="150000"/>
              </a:lnSpc>
              <a:spcBef>
                <a:spcPts val="0"/>
              </a:spcBef>
              <a:spcAft>
                <a:spcPts val="0"/>
              </a:spcAft>
              <a:buClr>
                <a:srgbClr val="000000"/>
              </a:buClr>
              <a:buSzPts val="1200"/>
              <a:buFont typeface="Arial"/>
              <a:buNone/>
            </a:pPr>
            <a:r>
              <a:rPr lang="es" sz="1200"/>
              <a:t>In task a,b,c we compare the usage of the following networks: </a:t>
            </a:r>
            <a:endParaRPr sz="1200"/>
          </a:p>
          <a:p>
            <a:pPr indent="0" lvl="0" marL="0" marR="0" rtl="0" algn="just">
              <a:lnSpc>
                <a:spcPct val="150000"/>
              </a:lnSpc>
              <a:spcBef>
                <a:spcPts val="0"/>
              </a:spcBef>
              <a:spcAft>
                <a:spcPts val="0"/>
              </a:spcAft>
              <a:buClr>
                <a:srgbClr val="000000"/>
              </a:buClr>
              <a:buSzPts val="1200"/>
              <a:buFont typeface="Arial"/>
              <a:buNone/>
            </a:pPr>
            <a:r>
              <a:t/>
            </a:r>
            <a:endParaRPr sz="1200"/>
          </a:p>
          <a:p>
            <a:pPr indent="-304800" lvl="0" marL="457200" marR="0" rtl="0" algn="just">
              <a:lnSpc>
                <a:spcPct val="150000"/>
              </a:lnSpc>
              <a:spcBef>
                <a:spcPts val="0"/>
              </a:spcBef>
              <a:spcAft>
                <a:spcPts val="0"/>
              </a:spcAft>
              <a:buSzPts val="1200"/>
              <a:buChar char="●"/>
            </a:pPr>
            <a:r>
              <a:rPr lang="es" sz="1200"/>
              <a:t>Faster R-CNN [2] </a:t>
            </a:r>
            <a:r>
              <a:rPr lang="es" sz="1200">
                <a:solidFill>
                  <a:schemeClr val="dk1"/>
                </a:solidFill>
              </a:rPr>
              <a:t>pretrained with COCO 2017 [1] dataset</a:t>
            </a:r>
            <a:endParaRPr sz="1200"/>
          </a:p>
          <a:p>
            <a:pPr indent="-304800" lvl="0" marL="457200" marR="0" rtl="0" algn="just">
              <a:lnSpc>
                <a:spcPct val="150000"/>
              </a:lnSpc>
              <a:spcBef>
                <a:spcPts val="0"/>
              </a:spcBef>
              <a:spcAft>
                <a:spcPts val="0"/>
              </a:spcAft>
              <a:buSzPts val="1200"/>
              <a:buChar char="●"/>
            </a:pPr>
            <a:r>
              <a:rPr lang="es" sz="1200"/>
              <a:t>ResNet 50 [3] p</a:t>
            </a:r>
            <a:r>
              <a:rPr lang="es" sz="1200">
                <a:solidFill>
                  <a:schemeClr val="dk1"/>
                </a:solidFill>
              </a:rPr>
              <a:t>retrained with IMAGENET dataset [4]</a:t>
            </a:r>
            <a:endParaRPr sz="1200">
              <a:solidFill>
                <a:schemeClr val="dk1"/>
              </a:solidFill>
            </a:endParaRPr>
          </a:p>
          <a:p>
            <a:pPr indent="0" lvl="0" marL="457200" marR="0" rtl="0" algn="just">
              <a:lnSpc>
                <a:spcPct val="150000"/>
              </a:lnSpc>
              <a:spcBef>
                <a:spcPts val="0"/>
              </a:spcBef>
              <a:spcAft>
                <a:spcPts val="0"/>
              </a:spcAft>
              <a:buNone/>
            </a:pPr>
            <a:r>
              <a:t/>
            </a:r>
            <a:endParaRPr sz="1200"/>
          </a:p>
          <a:p>
            <a:pPr indent="0" lvl="0" marL="0" marR="0" rtl="0" algn="just">
              <a:lnSpc>
                <a:spcPct val="150000"/>
              </a:lnSpc>
              <a:spcBef>
                <a:spcPts val="0"/>
              </a:spcBef>
              <a:spcAft>
                <a:spcPts val="0"/>
              </a:spcAft>
              <a:buClr>
                <a:srgbClr val="000000"/>
              </a:buClr>
              <a:buSzPts val="1200"/>
              <a:buFont typeface="Arial"/>
              <a:buNone/>
            </a:pPr>
            <a:r>
              <a:rPr b="1" lang="es" sz="1200"/>
              <a:t>Language Stream:</a:t>
            </a:r>
            <a:endParaRPr b="1" sz="1200"/>
          </a:p>
          <a:p>
            <a:pPr indent="0" lvl="0" marL="0" marR="0" rtl="0" algn="just">
              <a:lnSpc>
                <a:spcPct val="150000"/>
              </a:lnSpc>
              <a:spcBef>
                <a:spcPts val="0"/>
              </a:spcBef>
              <a:spcAft>
                <a:spcPts val="0"/>
              </a:spcAft>
              <a:buClr>
                <a:srgbClr val="000000"/>
              </a:buClr>
              <a:buSzPts val="1200"/>
              <a:buFont typeface="Arial"/>
              <a:buNone/>
            </a:pPr>
            <a:r>
              <a:t/>
            </a:r>
            <a:endParaRPr sz="1200"/>
          </a:p>
          <a:p>
            <a:pPr indent="-304800" lvl="0" marL="457200" marR="0" rtl="0" algn="just">
              <a:lnSpc>
                <a:spcPct val="150000"/>
              </a:lnSpc>
              <a:spcBef>
                <a:spcPts val="0"/>
              </a:spcBef>
              <a:spcAft>
                <a:spcPts val="0"/>
              </a:spcAft>
              <a:buSzPts val="1200"/>
              <a:buChar char="●"/>
            </a:pPr>
            <a:r>
              <a:rPr lang="es" sz="1200"/>
              <a:t>Task a and b with FastText [5]</a:t>
            </a:r>
            <a:endParaRPr sz="1200"/>
          </a:p>
          <a:p>
            <a:pPr indent="-304800" lvl="0" marL="457200" marR="0" rtl="0" algn="just">
              <a:lnSpc>
                <a:spcPct val="150000"/>
              </a:lnSpc>
              <a:spcBef>
                <a:spcPts val="0"/>
              </a:spcBef>
              <a:spcAft>
                <a:spcPts val="0"/>
              </a:spcAft>
              <a:buSzPts val="1200"/>
              <a:buChar char="●"/>
            </a:pPr>
            <a:r>
              <a:rPr lang="es" sz="1200"/>
              <a:t>Task c with BERT [6]</a:t>
            </a:r>
            <a:endParaRPr sz="1200"/>
          </a:p>
        </p:txBody>
      </p:sp>
      <p:sp>
        <p:nvSpPr>
          <p:cNvPr id="167" name="Google Shape;167;g238d6a28691_2_14"/>
          <p:cNvSpPr txBox="1"/>
          <p:nvPr/>
        </p:nvSpPr>
        <p:spPr>
          <a:xfrm>
            <a:off x="5715300" y="27913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g238d6a28691_2_14"/>
          <p:cNvPicPr preferRelativeResize="0"/>
          <p:nvPr/>
        </p:nvPicPr>
        <p:blipFill>
          <a:blip r:embed="rId4">
            <a:alphaModFix/>
          </a:blip>
          <a:stretch>
            <a:fillRect/>
          </a:stretch>
        </p:blipFill>
        <p:spPr>
          <a:xfrm>
            <a:off x="4976551" y="1752225"/>
            <a:ext cx="3717625" cy="302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238d6a28691_0_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74" name="Google Shape;174;g238d6a28691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175" name="Google Shape;175;g238d6a28691_0_5"/>
          <p:cNvPicPr preferRelativeResize="0"/>
          <p:nvPr/>
        </p:nvPicPr>
        <p:blipFill>
          <a:blip r:embed="rId4">
            <a:alphaModFix/>
          </a:blip>
          <a:stretch>
            <a:fillRect/>
          </a:stretch>
        </p:blipFill>
        <p:spPr>
          <a:xfrm>
            <a:off x="191375" y="1652629"/>
            <a:ext cx="4828024" cy="2143050"/>
          </a:xfrm>
          <a:prstGeom prst="rect">
            <a:avLst/>
          </a:prstGeom>
          <a:noFill/>
          <a:ln>
            <a:noFill/>
          </a:ln>
        </p:spPr>
      </p:pic>
      <p:sp>
        <p:nvSpPr>
          <p:cNvPr id="176" name="Google Shape;176;g238d6a28691_0_5"/>
          <p:cNvSpPr txBox="1"/>
          <p:nvPr/>
        </p:nvSpPr>
        <p:spPr>
          <a:xfrm>
            <a:off x="6447793" y="3071542"/>
            <a:ext cx="1151100" cy="369300"/>
          </a:xfrm>
          <a:prstGeom prst="rect">
            <a:avLst/>
          </a:prstGeom>
          <a:solidFill>
            <a:srgbClr val="B5D7A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t>FastText</a:t>
            </a:r>
            <a:endParaRPr sz="1200"/>
          </a:p>
        </p:txBody>
      </p:sp>
      <p:sp>
        <p:nvSpPr>
          <p:cNvPr id="177" name="Google Shape;177;g238d6a28691_0_5"/>
          <p:cNvSpPr txBox="1"/>
          <p:nvPr/>
        </p:nvSpPr>
        <p:spPr>
          <a:xfrm>
            <a:off x="1359575" y="3795675"/>
            <a:ext cx="2718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Builds upon the CBOW model used in Word2Vec</a:t>
            </a:r>
            <a:endParaRPr sz="900"/>
          </a:p>
        </p:txBody>
      </p:sp>
      <p:sp>
        <p:nvSpPr>
          <p:cNvPr id="178" name="Google Shape;178;g238d6a28691_0_5"/>
          <p:cNvSpPr txBox="1"/>
          <p:nvPr/>
        </p:nvSpPr>
        <p:spPr>
          <a:xfrm>
            <a:off x="5467850" y="3507850"/>
            <a:ext cx="3278100" cy="1369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B</a:t>
            </a:r>
            <a:r>
              <a:rPr lang="es" sz="1100"/>
              <a:t>reaks words into smaller subword units called character n-grams</a:t>
            </a:r>
            <a:endParaRPr sz="1100"/>
          </a:p>
          <a:p>
            <a:pPr indent="-298450" lvl="0" marL="457200" rtl="0" algn="l">
              <a:spcBef>
                <a:spcPts val="0"/>
              </a:spcBef>
              <a:spcAft>
                <a:spcPts val="0"/>
              </a:spcAft>
              <a:buSzPts val="1100"/>
              <a:buChar char="●"/>
            </a:pPr>
            <a:r>
              <a:rPr lang="es" sz="1100"/>
              <a:t>Each word is represented as a bag of character n-grams</a:t>
            </a:r>
            <a:endParaRPr sz="1100"/>
          </a:p>
          <a:p>
            <a:pPr indent="-298450" lvl="0" marL="457200" rtl="0" algn="l">
              <a:spcBef>
                <a:spcPts val="0"/>
              </a:spcBef>
              <a:spcAft>
                <a:spcPts val="0"/>
              </a:spcAft>
              <a:buSzPts val="1100"/>
              <a:buChar char="●"/>
            </a:pPr>
            <a:r>
              <a:rPr lang="es" sz="1100"/>
              <a:t>Helps capture morphological information such as prefixes and suffixes</a:t>
            </a:r>
            <a:endParaRPr sz="1100"/>
          </a:p>
          <a:p>
            <a:pPr indent="0" lvl="0" marL="0" rtl="0" algn="l">
              <a:spcBef>
                <a:spcPts val="0"/>
              </a:spcBef>
              <a:spcAft>
                <a:spcPts val="0"/>
              </a:spcAft>
              <a:buNone/>
            </a:pPr>
            <a:r>
              <a:t/>
            </a:r>
            <a:endParaRPr sz="1100"/>
          </a:p>
        </p:txBody>
      </p:sp>
      <p:sp>
        <p:nvSpPr>
          <p:cNvPr id="179" name="Google Shape;179;g238d6a28691_0_5"/>
          <p:cNvSpPr txBox="1"/>
          <p:nvPr/>
        </p:nvSpPr>
        <p:spPr>
          <a:xfrm>
            <a:off x="6416293" y="966479"/>
            <a:ext cx="1151100" cy="369300"/>
          </a:xfrm>
          <a:prstGeom prst="rect">
            <a:avLst/>
          </a:prstGeom>
          <a:solidFill>
            <a:srgbClr val="B6D7A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t>Word2vec</a:t>
            </a:r>
            <a:endParaRPr sz="1200"/>
          </a:p>
        </p:txBody>
      </p:sp>
      <p:sp>
        <p:nvSpPr>
          <p:cNvPr id="180" name="Google Shape;180;g238d6a28691_0_5"/>
          <p:cNvSpPr txBox="1"/>
          <p:nvPr/>
        </p:nvSpPr>
        <p:spPr>
          <a:xfrm>
            <a:off x="5469350" y="1335775"/>
            <a:ext cx="3045000" cy="1708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Consists of two models: Continuous Bag-of-Words (CBOW) and Skip-Gram</a:t>
            </a:r>
            <a:endParaRPr sz="1100"/>
          </a:p>
          <a:p>
            <a:pPr indent="-298450" lvl="0" marL="457200" rtl="0" algn="l">
              <a:spcBef>
                <a:spcPts val="0"/>
              </a:spcBef>
              <a:spcAft>
                <a:spcPts val="0"/>
              </a:spcAft>
              <a:buSzPts val="1100"/>
              <a:buChar char="●"/>
            </a:pPr>
            <a:r>
              <a:rPr lang="es" sz="1100"/>
              <a:t>Learns word embeddings by predicting a target word from its surrounding context words</a:t>
            </a:r>
            <a:endParaRPr sz="1100"/>
          </a:p>
          <a:p>
            <a:pPr indent="-298450" lvl="0" marL="457200" rtl="0" algn="l">
              <a:spcBef>
                <a:spcPts val="0"/>
              </a:spcBef>
              <a:spcAft>
                <a:spcPts val="0"/>
              </a:spcAft>
              <a:buSzPts val="1100"/>
              <a:buChar char="●"/>
            </a:pPr>
            <a:r>
              <a:rPr lang="es" sz="1100"/>
              <a:t>CBOW predicts the target word from its context, while Skip-Gram predicts the context words from the target word</a:t>
            </a:r>
            <a:endParaRPr sz="1100"/>
          </a:p>
          <a:p>
            <a:pPr indent="0" lvl="0" marL="0" rtl="0" algn="l">
              <a:spcBef>
                <a:spcPts val="0"/>
              </a:spcBef>
              <a:spcAft>
                <a:spcPts val="0"/>
              </a:spcAft>
              <a:buNone/>
            </a:pPr>
            <a:r>
              <a:t/>
            </a:r>
            <a:endParaRPr sz="1100"/>
          </a:p>
        </p:txBody>
      </p:sp>
      <p:pic>
        <p:nvPicPr>
          <p:cNvPr id="181" name="Google Shape;181;g238d6a28691_0_5"/>
          <p:cNvPicPr preferRelativeResize="0"/>
          <p:nvPr/>
        </p:nvPicPr>
        <p:blipFill>
          <a:blip r:embed="rId5">
            <a:alphaModFix/>
          </a:blip>
          <a:stretch>
            <a:fillRect/>
          </a:stretch>
        </p:blipFill>
        <p:spPr>
          <a:xfrm>
            <a:off x="7567401" y="179400"/>
            <a:ext cx="1319619" cy="692800"/>
          </a:xfrm>
          <a:prstGeom prst="rect">
            <a:avLst/>
          </a:prstGeom>
          <a:noFill/>
          <a:ln>
            <a:noFill/>
          </a:ln>
        </p:spPr>
      </p:pic>
      <p:sp>
        <p:nvSpPr>
          <p:cNvPr id="182" name="Google Shape;182;g238d6a28691_0_5"/>
          <p:cNvSpPr txBox="1"/>
          <p:nvPr>
            <p:ph type="title"/>
          </p:nvPr>
        </p:nvSpPr>
        <p:spPr>
          <a:xfrm>
            <a:off x="311700" y="216425"/>
            <a:ext cx="4157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Language Stream: FastText</a:t>
            </a:r>
            <a:endParaRPr>
              <a:solidFill>
                <a:schemeClr val="accent5"/>
              </a:solidFill>
            </a:endParaRPr>
          </a:p>
        </p:txBody>
      </p:sp>
      <p:sp>
        <p:nvSpPr>
          <p:cNvPr id="183" name="Google Shape;183;g238d6a28691_0_5"/>
          <p:cNvSpPr txBox="1"/>
          <p:nvPr/>
        </p:nvSpPr>
        <p:spPr>
          <a:xfrm>
            <a:off x="366675" y="941525"/>
            <a:ext cx="508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FastText [5] → extends</a:t>
            </a:r>
            <a:r>
              <a:rPr lang="es" sz="1200"/>
              <a:t> the Word2Vec algorithm by incorporating additional information from character n-gram ( adds a character-level embedding component).</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238d6a28691_0_28"/>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89" name="Google Shape;189;g238d6a28691_0_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190" name="Google Shape;190;g238d6a28691_0_28"/>
          <p:cNvPicPr preferRelativeResize="0"/>
          <p:nvPr/>
        </p:nvPicPr>
        <p:blipFill>
          <a:blip r:embed="rId4">
            <a:alphaModFix/>
          </a:blip>
          <a:stretch>
            <a:fillRect/>
          </a:stretch>
        </p:blipFill>
        <p:spPr>
          <a:xfrm>
            <a:off x="617650" y="1749250"/>
            <a:ext cx="3402674" cy="3066375"/>
          </a:xfrm>
          <a:prstGeom prst="rect">
            <a:avLst/>
          </a:prstGeom>
          <a:noFill/>
          <a:ln>
            <a:noFill/>
          </a:ln>
        </p:spPr>
      </p:pic>
      <p:pic>
        <p:nvPicPr>
          <p:cNvPr id="191" name="Google Shape;191;g238d6a28691_0_28"/>
          <p:cNvPicPr preferRelativeResize="0"/>
          <p:nvPr/>
        </p:nvPicPr>
        <p:blipFill>
          <a:blip r:embed="rId5">
            <a:alphaModFix/>
          </a:blip>
          <a:stretch>
            <a:fillRect/>
          </a:stretch>
        </p:blipFill>
        <p:spPr>
          <a:xfrm>
            <a:off x="6963901" y="304775"/>
            <a:ext cx="1822700" cy="1022500"/>
          </a:xfrm>
          <a:prstGeom prst="rect">
            <a:avLst/>
          </a:prstGeom>
          <a:noFill/>
          <a:ln>
            <a:noFill/>
          </a:ln>
        </p:spPr>
      </p:pic>
      <p:sp>
        <p:nvSpPr>
          <p:cNvPr id="192" name="Google Shape;192;g238d6a28691_0_28"/>
          <p:cNvSpPr txBox="1"/>
          <p:nvPr/>
        </p:nvSpPr>
        <p:spPr>
          <a:xfrm>
            <a:off x="279025" y="838950"/>
            <a:ext cx="65703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BERT [6] is developed by Google AI Language</a:t>
            </a:r>
            <a:endParaRPr sz="1100"/>
          </a:p>
          <a:p>
            <a:pPr indent="-298450" lvl="0" marL="457200" rtl="0" algn="l">
              <a:spcBef>
                <a:spcPts val="0"/>
              </a:spcBef>
              <a:spcAft>
                <a:spcPts val="0"/>
              </a:spcAft>
              <a:buSzPts val="1100"/>
              <a:buChar char="●"/>
            </a:pPr>
            <a:r>
              <a:rPr lang="es" sz="1100"/>
              <a:t>Pretrained deep learning model for natural language processing tasks</a:t>
            </a:r>
            <a:endParaRPr sz="1100"/>
          </a:p>
          <a:p>
            <a:pPr indent="-298450" lvl="0" marL="457200" rtl="0" algn="l">
              <a:spcBef>
                <a:spcPts val="0"/>
              </a:spcBef>
              <a:spcAft>
                <a:spcPts val="0"/>
              </a:spcAft>
              <a:buSzPts val="1100"/>
              <a:buChar char="●"/>
            </a:pPr>
            <a:r>
              <a:rPr lang="es" sz="1100"/>
              <a:t>Bidirectional, meaning it can consider the full context of a word</a:t>
            </a:r>
            <a:endParaRPr sz="1100"/>
          </a:p>
          <a:p>
            <a:pPr indent="-298450" lvl="0" marL="457200" rtl="0" algn="l">
              <a:spcBef>
                <a:spcPts val="0"/>
              </a:spcBef>
              <a:spcAft>
                <a:spcPts val="0"/>
              </a:spcAft>
              <a:buSzPts val="1100"/>
              <a:buChar char="●"/>
            </a:pPr>
            <a:r>
              <a:rPr lang="es" sz="1100"/>
              <a:t>Transformer-based architecture, allowing it to learn contextual relations between words</a:t>
            </a:r>
            <a:endParaRPr sz="1100"/>
          </a:p>
        </p:txBody>
      </p:sp>
      <p:sp>
        <p:nvSpPr>
          <p:cNvPr id="193" name="Google Shape;193;g238d6a28691_0_28"/>
          <p:cNvSpPr txBox="1"/>
          <p:nvPr/>
        </p:nvSpPr>
        <p:spPr>
          <a:xfrm>
            <a:off x="4485050" y="2021975"/>
            <a:ext cx="41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2 special tokens: </a:t>
            </a:r>
            <a:r>
              <a:rPr lang="es"/>
              <a:t>[CLS] and [SEP]</a:t>
            </a:r>
            <a:endParaRPr/>
          </a:p>
        </p:txBody>
      </p:sp>
      <p:sp>
        <p:nvSpPr>
          <p:cNvPr id="194" name="Google Shape;194;g238d6a28691_0_28"/>
          <p:cNvSpPr txBox="1"/>
          <p:nvPr/>
        </p:nvSpPr>
        <p:spPr>
          <a:xfrm>
            <a:off x="4279400" y="2455500"/>
            <a:ext cx="4183500" cy="2047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[CLS] (Classification Token): Represents the whole input sequence and is used for classification tasks. It is added at the beginning of the input sequence.</a:t>
            </a:r>
            <a:endParaRPr sz="1100"/>
          </a:p>
          <a:p>
            <a:pPr indent="-298450" lvl="0" marL="457200" rtl="0" algn="l">
              <a:spcBef>
                <a:spcPts val="0"/>
              </a:spcBef>
              <a:spcAft>
                <a:spcPts val="0"/>
              </a:spcAft>
              <a:buSzPts val="1100"/>
              <a:buChar char="●"/>
            </a:pPr>
            <a:r>
              <a:rPr lang="es" sz="1100"/>
              <a:t>Each token in the input sequence is represented by a contextualized embedding, which takes into account the entire input sequence and the position of the token in the sequence.</a:t>
            </a:r>
            <a:endParaRPr sz="1100"/>
          </a:p>
          <a:p>
            <a:pPr indent="-298450" lvl="0" marL="457200" rtl="0" algn="l">
              <a:spcBef>
                <a:spcPts val="0"/>
              </a:spcBef>
              <a:spcAft>
                <a:spcPts val="0"/>
              </a:spcAft>
              <a:buSzPts val="1100"/>
              <a:buChar char="●"/>
            </a:pPr>
            <a:r>
              <a:rPr lang="es" sz="1100"/>
              <a:t>[SEP] (Separator Token): Separates two input sequences in the same input. It is added at the end of each input sequence.</a:t>
            </a:r>
            <a:endParaRPr sz="1100"/>
          </a:p>
          <a:p>
            <a:pPr indent="0" lvl="0" marL="0" rtl="0" algn="l">
              <a:spcBef>
                <a:spcPts val="0"/>
              </a:spcBef>
              <a:spcAft>
                <a:spcPts val="0"/>
              </a:spcAft>
              <a:buNone/>
            </a:pPr>
            <a:r>
              <a:t/>
            </a:r>
            <a:endParaRPr sz="1100"/>
          </a:p>
        </p:txBody>
      </p:sp>
      <p:sp>
        <p:nvSpPr>
          <p:cNvPr id="195" name="Google Shape;195;g238d6a28691_0_28"/>
          <p:cNvSpPr txBox="1"/>
          <p:nvPr>
            <p:ph type="title"/>
          </p:nvPr>
        </p:nvSpPr>
        <p:spPr>
          <a:xfrm>
            <a:off x="311700" y="216425"/>
            <a:ext cx="4157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Language Stream: BERT</a:t>
            </a:r>
            <a:endParaRPr>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267caa6ca0_1_141"/>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Implement basic Image-to-text retrieval:</a:t>
            </a:r>
            <a:endParaRPr/>
          </a:p>
          <a:p>
            <a:pPr indent="0" lvl="0" marL="0" rtl="0" algn="l">
              <a:lnSpc>
                <a:spcPct val="100000"/>
              </a:lnSpc>
              <a:spcBef>
                <a:spcPts val="0"/>
              </a:spcBef>
              <a:spcAft>
                <a:spcPts val="0"/>
              </a:spcAft>
              <a:buSzPct val="111111"/>
              <a:buNone/>
            </a:pPr>
            <a:r>
              <a:t/>
            </a:r>
            <a:endParaRPr/>
          </a:p>
          <a:p>
            <a:pPr indent="0" lvl="0" marL="0" rtl="0" algn="l">
              <a:spcBef>
                <a:spcPts val="0"/>
              </a:spcBef>
              <a:spcAft>
                <a:spcPts val="0"/>
              </a:spcAft>
              <a:buSzPct val="111111"/>
              <a:buNone/>
            </a:pPr>
            <a:r>
              <a:rPr lang="es"/>
              <a:t>→ Task a: with FastText</a:t>
            </a:r>
            <a:endParaRPr/>
          </a:p>
          <a:p>
            <a:pPr indent="0" lvl="0" marL="0" rtl="0" algn="l">
              <a:spcBef>
                <a:spcPts val="0"/>
              </a:spcBef>
              <a:spcAft>
                <a:spcPts val="0"/>
              </a:spcAft>
              <a:buSzPct val="111111"/>
              <a:buNone/>
            </a:pPr>
            <a:r>
              <a:rPr lang="es"/>
              <a:t>→ Task c: with BERT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g238d6a28691_1_0"/>
          <p:cNvPicPr preferRelativeResize="0"/>
          <p:nvPr/>
        </p:nvPicPr>
        <p:blipFill>
          <a:blip r:embed="rId3">
            <a:alphaModFix/>
          </a:blip>
          <a:stretch>
            <a:fillRect/>
          </a:stretch>
        </p:blipFill>
        <p:spPr>
          <a:xfrm>
            <a:off x="519175" y="1530950"/>
            <a:ext cx="6939582" cy="1369800"/>
          </a:xfrm>
          <a:prstGeom prst="rect">
            <a:avLst/>
          </a:prstGeom>
          <a:noFill/>
          <a:ln>
            <a:noFill/>
          </a:ln>
        </p:spPr>
      </p:pic>
      <p:sp>
        <p:nvSpPr>
          <p:cNvPr id="206" name="Google Shape;206;g238d6a28691_1_0"/>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Architectures Image-To-Text </a:t>
            </a:r>
            <a:endParaRPr>
              <a:solidFill>
                <a:schemeClr val="accent5"/>
              </a:solidFill>
            </a:endParaRPr>
          </a:p>
        </p:txBody>
      </p:sp>
      <p:pic>
        <p:nvPicPr>
          <p:cNvPr id="207" name="Google Shape;207;g238d6a28691_1_0"/>
          <p:cNvPicPr preferRelativeResize="0"/>
          <p:nvPr/>
        </p:nvPicPr>
        <p:blipFill rotWithShape="1">
          <a:blip r:embed="rId4">
            <a:alphaModFix/>
          </a:blip>
          <a:srcRect b="0" l="0" r="0" t="0"/>
          <a:stretch/>
        </p:blipFill>
        <p:spPr>
          <a:xfrm>
            <a:off x="0" y="4935825"/>
            <a:ext cx="8307277" cy="207675"/>
          </a:xfrm>
          <a:prstGeom prst="rect">
            <a:avLst/>
          </a:prstGeom>
          <a:noFill/>
          <a:ln>
            <a:noFill/>
          </a:ln>
        </p:spPr>
      </p:pic>
      <p:sp>
        <p:nvSpPr>
          <p:cNvPr id="208" name="Google Shape;208;g238d6a28691_1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09" name="Google Shape;209;g238d6a28691_1_0"/>
          <p:cNvSpPr txBox="1"/>
          <p:nvPr/>
        </p:nvSpPr>
        <p:spPr>
          <a:xfrm>
            <a:off x="325925" y="1175450"/>
            <a:ext cx="83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0" name="Google Shape;210;g238d6a28691_1_0"/>
          <p:cNvPicPr preferRelativeResize="0"/>
          <p:nvPr/>
        </p:nvPicPr>
        <p:blipFill>
          <a:blip r:embed="rId5">
            <a:alphaModFix/>
          </a:blip>
          <a:stretch>
            <a:fillRect/>
          </a:stretch>
        </p:blipFill>
        <p:spPr>
          <a:xfrm>
            <a:off x="1910771" y="2309729"/>
            <a:ext cx="499050" cy="262025"/>
          </a:xfrm>
          <a:prstGeom prst="rect">
            <a:avLst/>
          </a:prstGeom>
          <a:noFill/>
          <a:ln>
            <a:noFill/>
          </a:ln>
          <a:effectLst>
            <a:reflection blurRad="0" dir="5400000" dist="38100" endA="0" endPos="30000" fadeDir="5400012" kx="0" rotWithShape="0" algn="bl" stPos="0" sy="-100000" ky="0"/>
          </a:effectLst>
        </p:spPr>
      </p:pic>
      <p:pic>
        <p:nvPicPr>
          <p:cNvPr id="211" name="Google Shape;211;g238d6a28691_1_0"/>
          <p:cNvPicPr preferRelativeResize="0"/>
          <p:nvPr/>
        </p:nvPicPr>
        <p:blipFill rotWithShape="1">
          <a:blip r:embed="rId6">
            <a:alphaModFix/>
          </a:blip>
          <a:srcRect b="67139" l="0" r="58099" t="0"/>
          <a:stretch/>
        </p:blipFill>
        <p:spPr>
          <a:xfrm>
            <a:off x="472850" y="3119263"/>
            <a:ext cx="2519375" cy="459750"/>
          </a:xfrm>
          <a:prstGeom prst="rect">
            <a:avLst/>
          </a:prstGeom>
          <a:noFill/>
          <a:ln>
            <a:noFill/>
          </a:ln>
        </p:spPr>
      </p:pic>
      <p:pic>
        <p:nvPicPr>
          <p:cNvPr id="212" name="Google Shape;212;g238d6a28691_1_0"/>
          <p:cNvPicPr preferRelativeResize="0"/>
          <p:nvPr/>
        </p:nvPicPr>
        <p:blipFill rotWithShape="1">
          <a:blip r:embed="rId3">
            <a:alphaModFix/>
          </a:blip>
          <a:srcRect b="0" l="51399" r="0" t="0"/>
          <a:stretch/>
        </p:blipFill>
        <p:spPr>
          <a:xfrm>
            <a:off x="4112950" y="3104075"/>
            <a:ext cx="3372727" cy="1390475"/>
          </a:xfrm>
          <a:prstGeom prst="rect">
            <a:avLst/>
          </a:prstGeom>
          <a:noFill/>
          <a:ln>
            <a:noFill/>
          </a:ln>
        </p:spPr>
      </p:pic>
      <p:pic>
        <p:nvPicPr>
          <p:cNvPr id="213" name="Google Shape;213;g238d6a28691_1_0"/>
          <p:cNvPicPr preferRelativeResize="0"/>
          <p:nvPr/>
        </p:nvPicPr>
        <p:blipFill rotWithShape="1">
          <a:blip r:embed="rId3">
            <a:alphaModFix/>
          </a:blip>
          <a:srcRect b="79757" l="27684" r="48625" t="15973"/>
          <a:stretch/>
        </p:blipFill>
        <p:spPr>
          <a:xfrm>
            <a:off x="2522875" y="3328175"/>
            <a:ext cx="1643975" cy="58475"/>
          </a:xfrm>
          <a:prstGeom prst="rect">
            <a:avLst/>
          </a:prstGeom>
          <a:noFill/>
          <a:ln>
            <a:noFill/>
          </a:ln>
        </p:spPr>
      </p:pic>
      <p:pic>
        <p:nvPicPr>
          <p:cNvPr id="214" name="Google Shape;214;g238d6a28691_1_0"/>
          <p:cNvPicPr preferRelativeResize="0"/>
          <p:nvPr/>
        </p:nvPicPr>
        <p:blipFill rotWithShape="1">
          <a:blip r:embed="rId3">
            <a:alphaModFix/>
          </a:blip>
          <a:srcRect b="80062" l="27710" r="48599" t="15668"/>
          <a:stretch/>
        </p:blipFill>
        <p:spPr>
          <a:xfrm>
            <a:off x="2516900" y="3806988"/>
            <a:ext cx="1643975" cy="58475"/>
          </a:xfrm>
          <a:prstGeom prst="rect">
            <a:avLst/>
          </a:prstGeom>
          <a:noFill/>
          <a:ln>
            <a:noFill/>
          </a:ln>
        </p:spPr>
      </p:pic>
      <p:pic>
        <p:nvPicPr>
          <p:cNvPr id="215" name="Google Shape;215;g238d6a28691_1_0"/>
          <p:cNvPicPr preferRelativeResize="0"/>
          <p:nvPr/>
        </p:nvPicPr>
        <p:blipFill rotWithShape="1">
          <a:blip r:embed="rId3">
            <a:alphaModFix/>
          </a:blip>
          <a:srcRect b="80062" l="27710" r="48599" t="15668"/>
          <a:stretch/>
        </p:blipFill>
        <p:spPr>
          <a:xfrm>
            <a:off x="2516900" y="4256413"/>
            <a:ext cx="1643975" cy="58475"/>
          </a:xfrm>
          <a:prstGeom prst="rect">
            <a:avLst/>
          </a:prstGeom>
          <a:noFill/>
          <a:ln>
            <a:noFill/>
          </a:ln>
        </p:spPr>
      </p:pic>
      <p:pic>
        <p:nvPicPr>
          <p:cNvPr id="216" name="Google Shape;216;g238d6a28691_1_0"/>
          <p:cNvPicPr preferRelativeResize="0"/>
          <p:nvPr/>
        </p:nvPicPr>
        <p:blipFill rotWithShape="1">
          <a:blip r:embed="rId6">
            <a:alphaModFix/>
          </a:blip>
          <a:srcRect b="28928" l="0" r="61039" t="30136"/>
          <a:stretch/>
        </p:blipFill>
        <p:spPr>
          <a:xfrm>
            <a:off x="458450" y="3529300"/>
            <a:ext cx="2342551" cy="572725"/>
          </a:xfrm>
          <a:prstGeom prst="rect">
            <a:avLst/>
          </a:prstGeom>
          <a:noFill/>
          <a:ln>
            <a:noFill/>
          </a:ln>
        </p:spPr>
      </p:pic>
      <p:pic>
        <p:nvPicPr>
          <p:cNvPr id="217" name="Google Shape;217;g238d6a28691_1_0"/>
          <p:cNvPicPr preferRelativeResize="0"/>
          <p:nvPr/>
        </p:nvPicPr>
        <p:blipFill rotWithShape="1">
          <a:blip r:embed="rId6">
            <a:alphaModFix/>
          </a:blip>
          <a:srcRect b="-2762" l="0" r="58099" t="61829"/>
          <a:stretch/>
        </p:blipFill>
        <p:spPr>
          <a:xfrm>
            <a:off x="458450" y="3971075"/>
            <a:ext cx="2519375" cy="572701"/>
          </a:xfrm>
          <a:prstGeom prst="rect">
            <a:avLst/>
          </a:prstGeom>
          <a:noFill/>
          <a:ln>
            <a:noFill/>
          </a:ln>
        </p:spPr>
      </p:pic>
      <p:pic>
        <p:nvPicPr>
          <p:cNvPr id="218" name="Google Shape;218;g238d6a28691_1_0"/>
          <p:cNvPicPr preferRelativeResize="0"/>
          <p:nvPr/>
        </p:nvPicPr>
        <p:blipFill rotWithShape="1">
          <a:blip r:embed="rId7">
            <a:alphaModFix/>
          </a:blip>
          <a:srcRect b="16303" l="0" r="0" t="18221"/>
          <a:stretch/>
        </p:blipFill>
        <p:spPr>
          <a:xfrm>
            <a:off x="1844413" y="3971075"/>
            <a:ext cx="565425" cy="207675"/>
          </a:xfrm>
          <a:prstGeom prst="rect">
            <a:avLst/>
          </a:prstGeom>
          <a:noFill/>
          <a:ln>
            <a:noFill/>
          </a:ln>
        </p:spPr>
      </p:pic>
      <p:sp>
        <p:nvSpPr>
          <p:cNvPr id="219" name="Google Shape;219;g238d6a28691_1_0"/>
          <p:cNvSpPr txBox="1"/>
          <p:nvPr/>
        </p:nvSpPr>
        <p:spPr>
          <a:xfrm>
            <a:off x="2297600" y="1471800"/>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220" name="Google Shape;220;g238d6a28691_1_0"/>
          <p:cNvSpPr txBox="1"/>
          <p:nvPr/>
        </p:nvSpPr>
        <p:spPr>
          <a:xfrm>
            <a:off x="2297600" y="3014913"/>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221" name="Google Shape;221;g238d6a28691_1_0"/>
          <p:cNvSpPr txBox="1"/>
          <p:nvPr/>
        </p:nvSpPr>
        <p:spPr>
          <a:xfrm>
            <a:off x="472838" y="4573200"/>
            <a:ext cx="7231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rPr>
              <a:t>Depends on the architecture. </a:t>
            </a:r>
            <a:r>
              <a:rPr lang="es" sz="700"/>
              <a:t>Visual features were extracted from the last convolutional layer of Faster R-CNN  (backbone resnet50, pretrained by COCO dataset).</a:t>
            </a:r>
            <a:endParaRPr sz="7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222" name="Google Shape;222;g238d6a28691_1_0"/>
          <p:cNvSpPr txBox="1"/>
          <p:nvPr/>
        </p:nvSpPr>
        <p:spPr>
          <a:xfrm>
            <a:off x="436725" y="85880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3" name="Google Shape;223;g238d6a28691_1_0"/>
          <p:cNvSpPr txBox="1"/>
          <p:nvPr/>
        </p:nvSpPr>
        <p:spPr>
          <a:xfrm>
            <a:off x="7612650" y="1733550"/>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Captions</a:t>
            </a:r>
            <a:endParaRPr sz="500"/>
          </a:p>
        </p:txBody>
      </p:sp>
      <p:pic>
        <p:nvPicPr>
          <p:cNvPr id="224" name="Google Shape;224;g238d6a28691_1_0"/>
          <p:cNvPicPr preferRelativeResize="0"/>
          <p:nvPr/>
        </p:nvPicPr>
        <p:blipFill>
          <a:blip r:embed="rId8">
            <a:alphaModFix/>
          </a:blip>
          <a:stretch>
            <a:fillRect/>
          </a:stretch>
        </p:blipFill>
        <p:spPr>
          <a:xfrm>
            <a:off x="8082675" y="2132221"/>
            <a:ext cx="357750" cy="357750"/>
          </a:xfrm>
          <a:prstGeom prst="rect">
            <a:avLst/>
          </a:prstGeom>
          <a:noFill/>
          <a:ln>
            <a:noFill/>
          </a:ln>
        </p:spPr>
      </p:pic>
      <p:sp>
        <p:nvSpPr>
          <p:cNvPr id="225" name="Google Shape;225;g238d6a28691_1_0"/>
          <p:cNvSpPr txBox="1"/>
          <p:nvPr/>
        </p:nvSpPr>
        <p:spPr>
          <a:xfrm>
            <a:off x="643650" y="1411650"/>
            <a:ext cx="498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t>Anchor</a:t>
            </a:r>
            <a:endParaRPr sz="600"/>
          </a:p>
        </p:txBody>
      </p:sp>
      <p:sp>
        <p:nvSpPr>
          <p:cNvPr id="226" name="Google Shape;226;g238d6a28691_1_0"/>
          <p:cNvSpPr txBox="1"/>
          <p:nvPr/>
        </p:nvSpPr>
        <p:spPr>
          <a:xfrm>
            <a:off x="611300" y="2958950"/>
            <a:ext cx="498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t>Anchor</a:t>
            </a:r>
            <a:endParaRPr sz="600"/>
          </a:p>
        </p:txBody>
      </p:sp>
      <p:sp>
        <p:nvSpPr>
          <p:cNvPr id="227" name="Google Shape;227;g238d6a28691_1_0"/>
          <p:cNvSpPr txBox="1"/>
          <p:nvPr/>
        </p:nvSpPr>
        <p:spPr>
          <a:xfrm>
            <a:off x="7654200" y="3235738"/>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Captions</a:t>
            </a:r>
            <a:endParaRPr sz="500"/>
          </a:p>
        </p:txBody>
      </p:sp>
      <p:pic>
        <p:nvPicPr>
          <p:cNvPr id="228" name="Google Shape;228;g238d6a28691_1_0"/>
          <p:cNvPicPr preferRelativeResize="0"/>
          <p:nvPr/>
        </p:nvPicPr>
        <p:blipFill>
          <a:blip r:embed="rId8">
            <a:alphaModFix/>
          </a:blip>
          <a:stretch>
            <a:fillRect/>
          </a:stretch>
        </p:blipFill>
        <p:spPr>
          <a:xfrm>
            <a:off x="8124225" y="3634408"/>
            <a:ext cx="357750" cy="357750"/>
          </a:xfrm>
          <a:prstGeom prst="rect">
            <a:avLst/>
          </a:prstGeom>
          <a:noFill/>
          <a:ln>
            <a:noFill/>
          </a:ln>
        </p:spPr>
      </p:pic>
      <p:cxnSp>
        <p:nvCxnSpPr>
          <p:cNvPr id="229" name="Google Shape;229;g238d6a28691_1_0"/>
          <p:cNvCxnSpPr/>
          <p:nvPr/>
        </p:nvCxnSpPr>
        <p:spPr>
          <a:xfrm>
            <a:off x="7429175" y="2270650"/>
            <a:ext cx="399000" cy="0"/>
          </a:xfrm>
          <a:prstGeom prst="straightConnector1">
            <a:avLst/>
          </a:prstGeom>
          <a:noFill/>
          <a:ln cap="flat" cmpd="sng" w="9525">
            <a:solidFill>
              <a:schemeClr val="dk2"/>
            </a:solidFill>
            <a:prstDash val="solid"/>
            <a:round/>
            <a:headEnd len="med" w="med" type="none"/>
            <a:tailEnd len="med" w="med" type="stealth"/>
          </a:ln>
        </p:spPr>
      </p:cxnSp>
      <p:cxnSp>
        <p:nvCxnSpPr>
          <p:cNvPr id="230" name="Google Shape;230;g238d6a28691_1_0"/>
          <p:cNvCxnSpPr/>
          <p:nvPr/>
        </p:nvCxnSpPr>
        <p:spPr>
          <a:xfrm>
            <a:off x="7458750" y="3836225"/>
            <a:ext cx="399000" cy="0"/>
          </a:xfrm>
          <a:prstGeom prst="straightConnector1">
            <a:avLst/>
          </a:prstGeom>
          <a:noFill/>
          <a:ln cap="flat" cmpd="sng" w="9525">
            <a:solidFill>
              <a:schemeClr val="dk2"/>
            </a:solidFill>
            <a:prstDash val="solid"/>
            <a:round/>
            <a:headEnd len="med" w="med" type="none"/>
            <a:tailEnd len="med" w="med" type="stealth"/>
          </a:ln>
        </p:spPr>
      </p:cxnSp>
      <p:sp>
        <p:nvSpPr>
          <p:cNvPr id="231" name="Google Shape;231;g238d6a28691_1_0"/>
          <p:cNvSpPr txBox="1"/>
          <p:nvPr/>
        </p:nvSpPr>
        <p:spPr>
          <a:xfrm>
            <a:off x="325925" y="4532000"/>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232" name="Google Shape;232;g238d6a28691_1_0"/>
          <p:cNvSpPr txBox="1"/>
          <p:nvPr/>
        </p:nvSpPr>
        <p:spPr>
          <a:xfrm>
            <a:off x="436725" y="925325"/>
            <a:ext cx="87096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We used the following pipeline with the specified dimensions depending on the text feature extractor.</a:t>
            </a:r>
            <a:endParaRPr sz="1100"/>
          </a:p>
        </p:txBody>
      </p:sp>
      <p:cxnSp>
        <p:nvCxnSpPr>
          <p:cNvPr id="233" name="Google Shape;233;g238d6a28691_1_0"/>
          <p:cNvCxnSpPr>
            <a:stCxn id="234" idx="0"/>
          </p:cNvCxnSpPr>
          <p:nvPr/>
        </p:nvCxnSpPr>
        <p:spPr>
          <a:xfrm rot="10800000">
            <a:off x="6748425" y="2411189"/>
            <a:ext cx="7500" cy="394500"/>
          </a:xfrm>
          <a:prstGeom prst="straightConnector1">
            <a:avLst/>
          </a:prstGeom>
          <a:noFill/>
          <a:ln cap="flat" cmpd="sng" w="9525">
            <a:solidFill>
              <a:srgbClr val="595959"/>
            </a:solidFill>
            <a:prstDash val="solid"/>
            <a:round/>
            <a:headEnd len="med" w="med" type="none"/>
            <a:tailEnd len="med" w="med" type="triangle"/>
          </a:ln>
        </p:spPr>
      </p:cxnSp>
      <p:cxnSp>
        <p:nvCxnSpPr>
          <p:cNvPr id="235" name="Google Shape;235;g238d6a28691_1_0"/>
          <p:cNvCxnSpPr/>
          <p:nvPr/>
        </p:nvCxnSpPr>
        <p:spPr>
          <a:xfrm>
            <a:off x="6755925" y="3140350"/>
            <a:ext cx="7500" cy="457800"/>
          </a:xfrm>
          <a:prstGeom prst="straightConnector1">
            <a:avLst/>
          </a:prstGeom>
          <a:noFill/>
          <a:ln cap="flat" cmpd="sng" w="9525">
            <a:solidFill>
              <a:srgbClr val="595959"/>
            </a:solidFill>
            <a:prstDash val="solid"/>
            <a:round/>
            <a:headEnd len="med" w="med" type="none"/>
            <a:tailEnd len="med" w="med" type="triangle"/>
          </a:ln>
        </p:spPr>
      </p:cxnSp>
      <p:sp>
        <p:nvSpPr>
          <p:cNvPr id="234" name="Google Shape;234;g238d6a28691_1_0"/>
          <p:cNvSpPr txBox="1"/>
          <p:nvPr/>
        </p:nvSpPr>
        <p:spPr>
          <a:xfrm>
            <a:off x="6218475" y="2805689"/>
            <a:ext cx="107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Triplet loss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